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Open Sans SemiBold"/>
      <p:regular r:id="rId32"/>
      <p:bold r:id="rId33"/>
      <p:italic r:id="rId34"/>
      <p:boldItalic r:id="rId35"/>
    </p:embeddedFont>
    <p:embeddedFont>
      <p:font typeface="Quattrocen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3B51209-0715-4941-B6E7-9D7F1B0EB0F0}">
  <a:tblStyle styleId="{73B51209-0715-4941-B6E7-9D7F1B0EB0F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penSansSemiBold-bold.fntdata"/><Relationship Id="rId10" Type="http://schemas.openxmlformats.org/officeDocument/2006/relationships/slide" Target="slides/slide5.xml"/><Relationship Id="rId32" Type="http://schemas.openxmlformats.org/officeDocument/2006/relationships/font" Target="fonts/OpenSansSemiBold-regular.fntdata"/><Relationship Id="rId13" Type="http://schemas.openxmlformats.org/officeDocument/2006/relationships/slide" Target="slides/slide8.xml"/><Relationship Id="rId35" Type="http://schemas.openxmlformats.org/officeDocument/2006/relationships/font" Target="fonts/OpenSansSemiBold-boldItalic.fntdata"/><Relationship Id="rId12" Type="http://schemas.openxmlformats.org/officeDocument/2006/relationships/slide" Target="slides/slide7.xml"/><Relationship Id="rId34" Type="http://schemas.openxmlformats.org/officeDocument/2006/relationships/font" Target="fonts/OpenSansSemiBold-italic.fntdata"/><Relationship Id="rId15" Type="http://schemas.openxmlformats.org/officeDocument/2006/relationships/slide" Target="slides/slide10.xml"/><Relationship Id="rId37" Type="http://schemas.openxmlformats.org/officeDocument/2006/relationships/font" Target="fonts/QuattrocentoSans-bold.fntdata"/><Relationship Id="rId14" Type="http://schemas.openxmlformats.org/officeDocument/2006/relationships/slide" Target="slides/slide9.xml"/><Relationship Id="rId36" Type="http://schemas.openxmlformats.org/officeDocument/2006/relationships/font" Target="fonts/QuattrocentoSans-regular.fntdata"/><Relationship Id="rId17" Type="http://schemas.openxmlformats.org/officeDocument/2006/relationships/slide" Target="slides/slide12.xml"/><Relationship Id="rId39" Type="http://schemas.openxmlformats.org/officeDocument/2006/relationships/font" Target="fonts/QuattrocentoSans-boldItalic.fntdata"/><Relationship Id="rId16" Type="http://schemas.openxmlformats.org/officeDocument/2006/relationships/slide" Target="slides/slide11.xml"/><Relationship Id="rId38" Type="http://schemas.openxmlformats.org/officeDocument/2006/relationships/font" Target="fonts/Quattrocento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9" name="Google Shape;59;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8" name="Google Shape;178;p12: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84" name="Google Shape;184;p13: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91" name="Google Shape;191;p1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98" name="Google Shape;198;p1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a7bf54830_2_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a7bf54830_2_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 name="Google Shape;206;g8a7bf54830_2_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12" name="Google Shape;212;p16: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18" name="Google Shape;218;p1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24" name="Google Shape;224;p18: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30" name="Google Shape;230;p19: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38" name="Google Shape;238;p20: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46" name="Google Shape;246;p2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53" name="Google Shape;253;p22: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2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261" name="Google Shape;261;p2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69" name="Google Shape;269;p9: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78" name="Google Shape;278;p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2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84" name="Google Shape;284;p2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90" name="Google Shape;290;p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9" name="Google Shape;89;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7" name="Google Shape;97;p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8" name="Google Shape;118;p6: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4" name="Google Shape;124;p8: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3" name="Google Shape;163;p10: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9" name="Google Shape;169;p1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 name="Shape 13"/>
        <p:cNvGrpSpPr/>
        <p:nvPr/>
      </p:nvGrpSpPr>
      <p:grpSpPr>
        <a:xfrm>
          <a:off x="0" y="0"/>
          <a:ext cx="0" cy="0"/>
          <a:chOff x="0" y="0"/>
          <a:chExt cx="0" cy="0"/>
        </a:xfrm>
      </p:grpSpPr>
      <p:sp>
        <p:nvSpPr>
          <p:cNvPr id="14" name="Google Shape;14;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7" name="Google Shape;47;p1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 name="Google Shape;48;p1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9" name="Google Shape;49;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2" name="Google Shape;52;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3"/>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5" name="Google Shape;55;p1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6" name="Google Shape;56;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15" name="Shape 15"/>
        <p:cNvGrpSpPr/>
        <p:nvPr/>
      </p:nvGrpSpPr>
      <p:grpSpPr>
        <a:xfrm>
          <a:off x="0" y="0"/>
          <a:ext cx="0" cy="0"/>
          <a:chOff x="0" y="0"/>
          <a:chExt cx="0" cy="0"/>
        </a:xfrm>
      </p:grpSpPr>
      <p:sp>
        <p:nvSpPr>
          <p:cNvPr id="16" name="Google Shape;16;p3"/>
          <p:cNvSpPr txBox="1"/>
          <p:nvPr>
            <p:ph type="title"/>
          </p:nvPr>
        </p:nvSpPr>
        <p:spPr>
          <a:xfrm>
            <a:off x="838080" y="365040"/>
            <a:ext cx="10515300" cy="132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 name="Google Shape;17;p3"/>
          <p:cNvSpPr txBox="1"/>
          <p:nvPr>
            <p:ph idx="1" type="subTitle"/>
          </p:nvPr>
        </p:nvSpPr>
        <p:spPr>
          <a:xfrm>
            <a:off x="838080" y="1825560"/>
            <a:ext cx="10515300" cy="43509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24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0" name="Google Shape;20;p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1" name="Google Shape;21;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5"/>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7" name="Google Shape;27;p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8" name="Google Shape;28;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1" name="Google Shape;31;p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2" name="Google Shape;32;p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6" name="Google Shape;36;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9" name="Google Shape;39;p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0" name="Google Shape;40;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10"/>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3" name="Google Shape;43;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26.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34.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hyperlink" Target="https://github.com/Bearbobs/matlab-cloudcomputing" TargetMode="External"/><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28.jpg"/><Relationship Id="rId5"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27.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4.jp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17.png"/><Relationship Id="rId6" Type="http://schemas.openxmlformats.org/officeDocument/2006/relationships/image" Target="../media/image22.jpg"/><Relationship Id="rId7" Type="http://schemas.openxmlformats.org/officeDocument/2006/relationships/image" Target="../media/image19.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736920" y="388800"/>
            <a:ext cx="10695240" cy="72468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rgbClr val="FFFFFF"/>
                </a:solidFill>
                <a:latin typeface="Calibri"/>
                <a:ea typeface="Calibri"/>
                <a:cs typeface="Calibri"/>
                <a:sym typeface="Calibri"/>
              </a:rPr>
              <a:t>    DEPARTMENT OF ELECTRICAL AND ELECTRONICS ENGINEERING</a:t>
            </a:r>
            <a:br>
              <a:rPr b="0" i="0" lang="en-IN" sz="1800" u="none" cap="none" strike="noStrike">
                <a:solidFill>
                  <a:srgbClr val="000000"/>
                </a:solidFill>
                <a:latin typeface="Arial"/>
                <a:ea typeface="Arial"/>
                <a:cs typeface="Arial"/>
                <a:sym typeface="Arial"/>
              </a:rPr>
            </a:br>
            <a:r>
              <a:rPr b="0" i="0" lang="en-IN" sz="2000" u="none" cap="none" strike="noStrike">
                <a:solidFill>
                  <a:srgbClr val="FFFFFF"/>
                </a:solidFill>
                <a:latin typeface="Calibri"/>
                <a:ea typeface="Calibri"/>
                <a:cs typeface="Calibri"/>
                <a:sym typeface="Calibri"/>
              </a:rPr>
              <a:t>BIRLA INSTITUTE OF TECHNOLOGY, MESRA</a:t>
            </a:r>
            <a:endParaRPr b="0" i="0" sz="2000" u="none" cap="none" strike="noStrike">
              <a:solidFill>
                <a:srgbClr val="000000"/>
              </a:solidFill>
              <a:latin typeface="Calibri"/>
              <a:ea typeface="Calibri"/>
              <a:cs typeface="Calibri"/>
              <a:sym typeface="Calibri"/>
            </a:endParaRPr>
          </a:p>
        </p:txBody>
      </p:sp>
      <p:sp>
        <p:nvSpPr>
          <p:cNvPr id="62" name="Google Shape;62;p14"/>
          <p:cNvSpPr/>
          <p:nvPr/>
        </p:nvSpPr>
        <p:spPr>
          <a:xfrm>
            <a:off x="3600360" y="5590080"/>
            <a:ext cx="4871520" cy="942840"/>
          </a:xfrm>
          <a:prstGeom prst="rect">
            <a:avLst/>
          </a:prstGeom>
          <a:solidFill>
            <a:srgbClr val="000000">
              <a:alpha val="49411"/>
            </a:srgbClr>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Quattrocento Sans"/>
                <a:ea typeface="Quattrocento Sans"/>
                <a:cs typeface="Quattrocento Sans"/>
                <a:sym typeface="Quattrocento Sans"/>
              </a:rPr>
              <a:t>PRESENTED  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Quattrocento Sans"/>
                <a:ea typeface="Quattrocento Sans"/>
                <a:cs typeface="Quattrocento Sans"/>
                <a:sym typeface="Quattrocento Sans"/>
              </a:rPr>
              <a:t>ABHINAV ANAND (BE/10244/16)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Quattrocento Sans"/>
                <a:ea typeface="Quattrocento Sans"/>
                <a:cs typeface="Quattrocento Sans"/>
                <a:sym typeface="Quattrocento Sans"/>
              </a:rPr>
              <a:t>ANUJ KAPOOR      (BE/10506/16)</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6810480" y="5577120"/>
            <a:ext cx="1980360" cy="7297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Quattrocento Sans"/>
                <a:ea typeface="Quattrocento Sans"/>
                <a:cs typeface="Quattrocento Sans"/>
                <a:sym typeface="Quattrocento Sans"/>
              </a:rPr>
              <a:t>SUPERVISED BY: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Quattrocento Sans"/>
                <a:ea typeface="Quattrocento Sans"/>
                <a:cs typeface="Quattrocento Sans"/>
                <a:sym typeface="Quattrocento Sans"/>
              </a:rPr>
              <a:t>DR. AFTAB ALAM</a:t>
            </a:r>
            <a:endParaRPr b="0" i="0" sz="1400" u="none" cap="none" strike="noStrike">
              <a:solidFill>
                <a:srgbClr val="000000"/>
              </a:solidFill>
              <a:latin typeface="Arial"/>
              <a:ea typeface="Arial"/>
              <a:cs typeface="Arial"/>
              <a:sym typeface="Arial"/>
            </a:endParaRPr>
          </a:p>
        </p:txBody>
      </p:sp>
      <p:pic>
        <p:nvPicPr>
          <p:cNvPr id="64" name="Google Shape;64;p14"/>
          <p:cNvPicPr preferRelativeResize="0"/>
          <p:nvPr/>
        </p:nvPicPr>
        <p:blipFill rotWithShape="1">
          <a:blip r:embed="rId4">
            <a:alphaModFix/>
          </a:blip>
          <a:srcRect b="0" l="0" r="0" t="0"/>
          <a:stretch/>
        </p:blipFill>
        <p:spPr>
          <a:xfrm>
            <a:off x="420480" y="162720"/>
            <a:ext cx="1360440" cy="1319400"/>
          </a:xfrm>
          <a:prstGeom prst="rect">
            <a:avLst/>
          </a:prstGeom>
          <a:noFill/>
          <a:ln>
            <a:noFill/>
          </a:ln>
          <a:effectLst>
            <a:outerShdw>
              <a:srgbClr val="000000"/>
            </a:outerShdw>
          </a:effectLst>
        </p:spPr>
      </p:pic>
      <p:sp>
        <p:nvSpPr>
          <p:cNvPr id="65" name="Google Shape;65;p14"/>
          <p:cNvSpPr/>
          <p:nvPr/>
        </p:nvSpPr>
        <p:spPr>
          <a:xfrm>
            <a:off x="0" y="2744280"/>
            <a:ext cx="12191760" cy="1414080"/>
          </a:xfrm>
          <a:prstGeom prst="rect">
            <a:avLst/>
          </a:prstGeom>
          <a:solidFill>
            <a:srgbClr val="000000">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txBox="1"/>
          <p:nvPr/>
        </p:nvSpPr>
        <p:spPr>
          <a:xfrm>
            <a:off x="1758600" y="2828160"/>
            <a:ext cx="8651520" cy="13935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n-IN" sz="2800" u="none" cap="none" strike="noStrike">
                <a:solidFill>
                  <a:srgbClr val="FFFFFF"/>
                </a:solidFill>
                <a:latin typeface="Open Sans SemiBold"/>
                <a:ea typeface="Open Sans SemiBold"/>
                <a:cs typeface="Open Sans SemiBold"/>
                <a:sym typeface="Open Sans SemiBold"/>
              </a:rPr>
              <a:t>CLOUD-BASED DATA PROCESSING AND VISUALIZATION OF SENSOR DATA TAKEN FROM A POWER SYSTEM (Micro-Grid)</a:t>
            </a:r>
            <a:endParaRPr b="0" i="0" sz="2800" u="none" cap="none" strike="noStrike">
              <a:solidFill>
                <a:srgbClr val="000000"/>
              </a:solidFill>
              <a:latin typeface="Calibri"/>
              <a:ea typeface="Calibri"/>
              <a:cs typeface="Calibri"/>
              <a:sym typeface="Calibri"/>
            </a:endParaRPr>
          </a:p>
          <a:p>
            <a:pPr indent="0" lvl="0" marL="0" marR="0" rtl="0" algn="ctr">
              <a:lnSpc>
                <a:spcPct val="90000"/>
              </a:lnSpc>
              <a:spcBef>
                <a:spcPts val="1001"/>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3"/>
          <p:cNvSpPr/>
          <p:nvPr/>
        </p:nvSpPr>
        <p:spPr>
          <a:xfrm>
            <a:off x="-26280" y="239040"/>
            <a:ext cx="12191760" cy="7164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Times New Roman"/>
                <a:ea typeface="Times New Roman"/>
                <a:cs typeface="Times New Roman"/>
                <a:sym typeface="Times New Roman"/>
              </a:rPr>
              <a:t>DISADVANTAGES OF PRE BUILT ARCHITECTURE</a:t>
            </a:r>
            <a:endParaRPr b="0" i="0" sz="3200" u="none" cap="none" strike="noStrike">
              <a:solidFill>
                <a:schemeClr val="lt1"/>
              </a:solidFill>
              <a:latin typeface="Arial"/>
              <a:ea typeface="Arial"/>
              <a:cs typeface="Arial"/>
              <a:sym typeface="Arial"/>
            </a:endParaRPr>
          </a:p>
        </p:txBody>
      </p:sp>
      <p:sp>
        <p:nvSpPr>
          <p:cNvPr id="181" name="Google Shape;181;p23"/>
          <p:cNvSpPr/>
          <p:nvPr/>
        </p:nvSpPr>
        <p:spPr>
          <a:xfrm>
            <a:off x="696501" y="1214433"/>
            <a:ext cx="10821048" cy="5332282"/>
          </a:xfrm>
          <a:prstGeom prst="rect">
            <a:avLst/>
          </a:prstGeom>
          <a:solidFill>
            <a:schemeClr val="dk1">
              <a:alpha val="54901"/>
            </a:schemeClr>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2400" u="none" cap="none" strike="noStrike">
                <a:solidFill>
                  <a:schemeClr val="lt1"/>
                </a:solidFill>
                <a:latin typeface="Times New Roman"/>
                <a:ea typeface="Times New Roman"/>
                <a:cs typeface="Times New Roman"/>
                <a:sym typeface="Times New Roman"/>
              </a:rPr>
              <a:t>Using a </a:t>
            </a:r>
            <a:r>
              <a:rPr lang="en-IN" sz="2400">
                <a:solidFill>
                  <a:schemeClr val="lt1"/>
                </a:solidFill>
                <a:latin typeface="Times New Roman"/>
                <a:ea typeface="Times New Roman"/>
                <a:cs typeface="Times New Roman"/>
                <a:sym typeface="Times New Roman"/>
              </a:rPr>
              <a:t>pre built</a:t>
            </a:r>
            <a:r>
              <a:rPr b="0" i="0" lang="en-IN" sz="2400" u="none" cap="none" strike="noStrike">
                <a:solidFill>
                  <a:schemeClr val="lt1"/>
                </a:solidFill>
                <a:latin typeface="Times New Roman"/>
                <a:ea typeface="Times New Roman"/>
                <a:cs typeface="Times New Roman"/>
                <a:sym typeface="Times New Roman"/>
              </a:rPr>
              <a:t> infrastructure like “</a:t>
            </a:r>
            <a:r>
              <a:rPr b="1" i="0" lang="en-IN" sz="2400" u="none" cap="none" strike="noStrike">
                <a:solidFill>
                  <a:schemeClr val="lt1"/>
                </a:solidFill>
                <a:latin typeface="Times New Roman"/>
                <a:ea typeface="Times New Roman"/>
                <a:cs typeface="Times New Roman"/>
                <a:sym typeface="Times New Roman"/>
              </a:rPr>
              <a:t>Thingspeak</a:t>
            </a:r>
            <a:r>
              <a:rPr b="0" i="0" lang="en-IN" sz="2400" u="none" cap="none" strike="noStrike">
                <a:solidFill>
                  <a:schemeClr val="lt1"/>
                </a:solidFill>
                <a:latin typeface="Times New Roman"/>
                <a:ea typeface="Times New Roman"/>
                <a:cs typeface="Times New Roman"/>
                <a:sym typeface="Times New Roman"/>
              </a:rPr>
              <a:t>” comes with its own drawbacks :</a:t>
            </a:r>
            <a:endParaRPr/>
          </a:p>
          <a:p>
            <a:pPr indent="-190500" lvl="0" marL="3429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15 seconds delay for each API call.</a:t>
            </a:r>
            <a:endParaRPr b="0" i="0" sz="2400" u="none" cap="none" strike="noStrike">
              <a:solidFill>
                <a:schemeClr val="lt1"/>
              </a:solidFill>
              <a:latin typeface="Times New Roman"/>
              <a:ea typeface="Times New Roman"/>
              <a:cs typeface="Times New Roman"/>
              <a:sym typeface="Times New Roman"/>
            </a:endParaRPr>
          </a:p>
          <a:p>
            <a:pPr indent="-139700" lvl="0" marL="343261" marR="0" rtl="0" algn="l">
              <a:lnSpc>
                <a:spcPct val="100000"/>
              </a:lnSpc>
              <a:spcBef>
                <a:spcPts val="0"/>
              </a:spcBef>
              <a:spcAft>
                <a:spcPts val="0"/>
              </a:spcAft>
              <a:buClr>
                <a:schemeClr val="lt1"/>
              </a:buClr>
              <a:buSzPts val="32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Non-Scalability of the platform for large number of sensors.</a:t>
            </a:r>
            <a:endParaRPr b="0" i="0" sz="2400" u="none" cap="none" strike="noStrike">
              <a:solidFill>
                <a:schemeClr val="lt1"/>
              </a:solidFill>
              <a:latin typeface="Times New Roman"/>
              <a:ea typeface="Times New Roman"/>
              <a:cs typeface="Times New Roman"/>
              <a:sym typeface="Times New Roman"/>
            </a:endParaRPr>
          </a:p>
          <a:p>
            <a:pPr indent="-139700" lvl="0" marL="343261" marR="0" rtl="0" algn="l">
              <a:lnSpc>
                <a:spcPct val="100000"/>
              </a:lnSpc>
              <a:spcBef>
                <a:spcPts val="0"/>
              </a:spcBef>
              <a:spcAft>
                <a:spcPts val="0"/>
              </a:spcAft>
              <a:buClr>
                <a:schemeClr val="lt1"/>
              </a:buClr>
              <a:buSzPts val="32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Only a single channel API can be called at once</a:t>
            </a:r>
            <a:endParaRPr b="0" i="0" sz="2400" u="none" cap="none" strike="noStrike">
              <a:solidFill>
                <a:schemeClr val="lt1"/>
              </a:solidFill>
              <a:latin typeface="Times New Roman"/>
              <a:ea typeface="Times New Roman"/>
              <a:cs typeface="Times New Roman"/>
              <a:sym typeface="Times New Roman"/>
            </a:endParaRPr>
          </a:p>
          <a:p>
            <a:pPr indent="-139700" lvl="0" marL="343261" marR="0" rtl="0" algn="l">
              <a:lnSpc>
                <a:spcPct val="100000"/>
              </a:lnSpc>
              <a:spcBef>
                <a:spcPts val="0"/>
              </a:spcBef>
              <a:spcAft>
                <a:spcPts val="0"/>
              </a:spcAft>
              <a:buClr>
                <a:schemeClr val="lt1"/>
              </a:buClr>
              <a:buSzPts val="32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No Scope for setting up a data-pipeline for storing of data.</a:t>
            </a:r>
            <a:endParaRPr b="0" i="0" sz="2400" u="none" cap="none" strike="noStrike">
              <a:solidFill>
                <a:schemeClr val="lt1"/>
              </a:solidFill>
              <a:latin typeface="Times New Roman"/>
              <a:ea typeface="Times New Roman"/>
              <a:cs typeface="Times New Roman"/>
              <a:sym typeface="Times New Roman"/>
            </a:endParaRPr>
          </a:p>
          <a:p>
            <a:pPr indent="-139700" lvl="0" marL="343261" marR="0" rtl="0" algn="l">
              <a:lnSpc>
                <a:spcPct val="100000"/>
              </a:lnSpc>
              <a:spcBef>
                <a:spcPts val="0"/>
              </a:spcBef>
              <a:spcAft>
                <a:spcPts val="0"/>
              </a:spcAft>
              <a:buClr>
                <a:schemeClr val="lt1"/>
              </a:buClr>
              <a:buSzPts val="32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Lack of tools for complex MATLAB Computing.</a:t>
            </a:r>
            <a:endParaRPr b="0" i="0" sz="2400" u="none" cap="none" strike="noStrike">
              <a:solidFill>
                <a:schemeClr val="lt1"/>
              </a:solidFill>
              <a:latin typeface="Times New Roman"/>
              <a:ea typeface="Times New Roman"/>
              <a:cs typeface="Times New Roman"/>
              <a:sym typeface="Times New Roman"/>
            </a:endParaRPr>
          </a:p>
          <a:p>
            <a:pPr indent="-139700" lvl="0" marL="343261" marR="0" rtl="0" algn="l">
              <a:lnSpc>
                <a:spcPct val="100000"/>
              </a:lnSpc>
              <a:spcBef>
                <a:spcPts val="0"/>
              </a:spcBef>
              <a:spcAft>
                <a:spcPts val="0"/>
              </a:spcAft>
              <a:buClr>
                <a:schemeClr val="lt1"/>
              </a:buClr>
              <a:buSzPts val="32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1" marR="0" rtl="0" algn="l">
              <a:lnSpc>
                <a:spcPct val="100000"/>
              </a:lnSpc>
              <a:spcBef>
                <a:spcPts val="0"/>
              </a:spcBef>
              <a:spcAft>
                <a:spcPts val="0"/>
              </a:spcAft>
              <a:buClr>
                <a:schemeClr val="lt1"/>
              </a:buClr>
              <a:buSzPts val="3200"/>
              <a:buFont typeface="Noto Sans Symbols"/>
              <a:buChar char="▪"/>
            </a:pPr>
            <a:r>
              <a:rPr b="0" i="0" lang="en-IN" sz="2400" u="none" cap="none" strike="noStrike">
                <a:solidFill>
                  <a:schemeClr val="lt1"/>
                </a:solidFill>
                <a:latin typeface="Times New Roman"/>
                <a:ea typeface="Times New Roman"/>
                <a:cs typeface="Times New Roman"/>
                <a:sym typeface="Times New Roman"/>
              </a:rPr>
              <a:t>As it is a pre built utility, It always comes with a high cost.</a:t>
            </a:r>
            <a:endParaRPr b="0" i="0" sz="2400" u="none" cap="none" strike="noStrike">
              <a:solidFill>
                <a:schemeClr val="lt1"/>
              </a:solidFill>
              <a:latin typeface="Times New Roman"/>
              <a:ea typeface="Times New Roman"/>
              <a:cs typeface="Times New Roman"/>
              <a:sym typeface="Times New Roman"/>
            </a:endParaRPr>
          </a:p>
          <a:p>
            <a:pPr indent="-190500" lvl="0" marL="3429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4"/>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87" name="Google Shape;187;p24"/>
          <p:cNvSpPr txBox="1"/>
          <p:nvPr/>
        </p:nvSpPr>
        <p:spPr>
          <a:xfrm>
            <a:off x="838080" y="1299993"/>
            <a:ext cx="10515240" cy="4867343"/>
          </a:xfrm>
          <a:prstGeom prst="rect">
            <a:avLst/>
          </a:prstGeom>
          <a:solidFill>
            <a:schemeClr val="dk1">
              <a:alpha val="60784"/>
            </a:schemeClr>
          </a:solidFill>
          <a:ln>
            <a:noFill/>
          </a:ln>
        </p:spPr>
        <p:txBody>
          <a:bodyPr anchorCtr="0" anchor="t" bIns="45700" lIns="91425" spcFirstLastPara="1" rIns="91425" wrap="square" tIns="45700">
            <a:noAutofit/>
          </a:bodyPr>
          <a:lstStyle/>
          <a:p>
            <a:pPr indent="-342900" lvl="0" marL="343260" marR="0" rtl="0" algn="l">
              <a:lnSpc>
                <a:spcPct val="100000"/>
              </a:lnSpc>
              <a:spcBef>
                <a:spcPts val="0"/>
              </a:spcBef>
              <a:spcAft>
                <a:spcPts val="0"/>
              </a:spcAft>
              <a:buClr>
                <a:schemeClr val="lt1"/>
              </a:buClr>
              <a:buSzPts val="2800"/>
              <a:buFont typeface="Noto Sans Symbols"/>
              <a:buChar char="▪"/>
            </a:pPr>
            <a:r>
              <a:rPr b="0" i="0" lang="en-IN" sz="2400" u="none" cap="none" strike="noStrike">
                <a:solidFill>
                  <a:schemeClr val="lt1"/>
                </a:solidFill>
                <a:latin typeface="Times New Roman"/>
                <a:ea typeface="Times New Roman"/>
                <a:cs typeface="Times New Roman"/>
                <a:sym typeface="Times New Roman"/>
              </a:rPr>
              <a:t>More Stable and Reliable.</a:t>
            </a:r>
            <a:endParaRPr/>
          </a:p>
          <a:p>
            <a:pPr indent="-165100" lvl="0" marL="343260" marR="0" rtl="0" algn="l">
              <a:lnSpc>
                <a:spcPct val="100000"/>
              </a:lnSpc>
              <a:spcBef>
                <a:spcPts val="0"/>
              </a:spcBef>
              <a:spcAft>
                <a:spcPts val="0"/>
              </a:spcAft>
              <a:buClr>
                <a:schemeClr val="lt1"/>
              </a:buClr>
              <a:buSzPts val="2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0" marR="0" rtl="0" algn="l">
              <a:lnSpc>
                <a:spcPct val="100000"/>
              </a:lnSpc>
              <a:spcBef>
                <a:spcPts val="0"/>
              </a:spcBef>
              <a:spcAft>
                <a:spcPts val="0"/>
              </a:spcAft>
              <a:buClr>
                <a:schemeClr val="lt1"/>
              </a:buClr>
              <a:buSzPts val="2800"/>
              <a:buFont typeface="Noto Sans Symbols"/>
              <a:buChar char="▪"/>
            </a:pPr>
            <a:r>
              <a:rPr b="0" i="0" lang="en-IN" sz="2400" u="none" cap="none" strike="noStrike">
                <a:solidFill>
                  <a:schemeClr val="lt1"/>
                </a:solidFill>
                <a:latin typeface="Times New Roman"/>
                <a:ea typeface="Times New Roman"/>
                <a:cs typeface="Times New Roman"/>
                <a:sym typeface="Times New Roman"/>
              </a:rPr>
              <a:t>Minimal Cost </a:t>
            </a:r>
            <a:endParaRPr b="0" i="0" sz="2400" u="none" cap="none" strike="noStrike">
              <a:solidFill>
                <a:schemeClr val="lt1"/>
              </a:solidFill>
              <a:latin typeface="Times New Roman"/>
              <a:ea typeface="Times New Roman"/>
              <a:cs typeface="Times New Roman"/>
              <a:sym typeface="Times New Roman"/>
            </a:endParaRPr>
          </a:p>
          <a:p>
            <a:pPr indent="-165100" lvl="0" marL="343260" marR="0" rtl="0" algn="l">
              <a:lnSpc>
                <a:spcPct val="100000"/>
              </a:lnSpc>
              <a:spcBef>
                <a:spcPts val="1001"/>
              </a:spcBef>
              <a:spcAft>
                <a:spcPts val="0"/>
              </a:spcAft>
              <a:buClr>
                <a:schemeClr val="lt1"/>
              </a:buClr>
              <a:buSzPts val="2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0" marR="0" rtl="0" algn="l">
              <a:lnSpc>
                <a:spcPct val="100000"/>
              </a:lnSpc>
              <a:spcBef>
                <a:spcPts val="1001"/>
              </a:spcBef>
              <a:spcAft>
                <a:spcPts val="0"/>
              </a:spcAft>
              <a:buClr>
                <a:schemeClr val="lt1"/>
              </a:buClr>
              <a:buSzPts val="2800"/>
              <a:buFont typeface="Noto Sans Symbols"/>
              <a:buChar char="▪"/>
            </a:pPr>
            <a:r>
              <a:rPr b="0" i="0" lang="en-IN" sz="2400" u="none" cap="none" strike="noStrike">
                <a:solidFill>
                  <a:schemeClr val="lt1"/>
                </a:solidFill>
                <a:latin typeface="Times New Roman"/>
                <a:ea typeface="Times New Roman"/>
                <a:cs typeface="Times New Roman"/>
                <a:sym typeface="Times New Roman"/>
              </a:rPr>
              <a:t>Data retention which can be used to train neural-network.</a:t>
            </a:r>
            <a:endParaRPr b="0" i="0" sz="2400" u="none" cap="none" strike="noStrike">
              <a:solidFill>
                <a:schemeClr val="lt1"/>
              </a:solidFill>
              <a:latin typeface="Times New Roman"/>
              <a:ea typeface="Times New Roman"/>
              <a:cs typeface="Times New Roman"/>
              <a:sym typeface="Times New Roman"/>
            </a:endParaRPr>
          </a:p>
          <a:p>
            <a:pPr indent="-165100" lvl="0" marL="343260" marR="0" rtl="0" algn="l">
              <a:lnSpc>
                <a:spcPct val="100000"/>
              </a:lnSpc>
              <a:spcBef>
                <a:spcPts val="1001"/>
              </a:spcBef>
              <a:spcAft>
                <a:spcPts val="0"/>
              </a:spcAft>
              <a:buClr>
                <a:schemeClr val="lt1"/>
              </a:buClr>
              <a:buSzPts val="2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60" marR="0" rtl="0" algn="l">
              <a:lnSpc>
                <a:spcPct val="100000"/>
              </a:lnSpc>
              <a:spcBef>
                <a:spcPts val="1001"/>
              </a:spcBef>
              <a:spcAft>
                <a:spcPts val="0"/>
              </a:spcAft>
              <a:buClr>
                <a:schemeClr val="lt1"/>
              </a:buClr>
              <a:buSzPts val="2800"/>
              <a:buFont typeface="Noto Sans Symbols"/>
              <a:buChar char="▪"/>
            </a:pPr>
            <a:r>
              <a:rPr b="0" i="0" lang="en-IN" sz="2400" u="none" cap="none" strike="noStrike">
                <a:solidFill>
                  <a:schemeClr val="lt1"/>
                </a:solidFill>
                <a:latin typeface="Times New Roman"/>
                <a:ea typeface="Times New Roman"/>
                <a:cs typeface="Times New Roman"/>
                <a:sym typeface="Times New Roman"/>
              </a:rPr>
              <a:t>Modular Serverless architecture focussed on containers </a:t>
            </a:r>
            <a:endParaRPr b="0" i="0" sz="2400" u="none" cap="none" strike="noStrike">
              <a:solidFill>
                <a:schemeClr val="lt1"/>
              </a:solidFill>
              <a:latin typeface="Times New Roman"/>
              <a:ea typeface="Times New Roman"/>
              <a:cs typeface="Times New Roman"/>
              <a:sym typeface="Times New Roman"/>
            </a:endParaRPr>
          </a:p>
          <a:p>
            <a:pPr indent="-165100" lvl="0" marL="343260" marR="0" rtl="0" algn="l">
              <a:lnSpc>
                <a:spcPct val="100000"/>
              </a:lnSpc>
              <a:spcBef>
                <a:spcPts val="1001"/>
              </a:spcBef>
              <a:spcAft>
                <a:spcPts val="0"/>
              </a:spcAft>
              <a:buClr>
                <a:schemeClr val="lt1"/>
              </a:buClr>
              <a:buSzPts val="2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p>
            <a:pPr indent="-342900" lvl="0" marL="343259" marR="0" rtl="0" algn="l">
              <a:lnSpc>
                <a:spcPct val="100000"/>
              </a:lnSpc>
              <a:spcBef>
                <a:spcPts val="1001"/>
              </a:spcBef>
              <a:spcAft>
                <a:spcPts val="0"/>
              </a:spcAft>
              <a:buClr>
                <a:schemeClr val="lt1"/>
              </a:buClr>
              <a:buSzPts val="2800"/>
              <a:buFont typeface="Noto Sans Symbols"/>
              <a:buChar char="▪"/>
            </a:pPr>
            <a:r>
              <a:rPr b="0" i="0" lang="en-IN" sz="2400" u="none" cap="none" strike="noStrike">
                <a:solidFill>
                  <a:schemeClr val="lt1"/>
                </a:solidFill>
                <a:latin typeface="Times New Roman"/>
                <a:ea typeface="Times New Roman"/>
                <a:cs typeface="Times New Roman"/>
                <a:sym typeface="Times New Roman"/>
              </a:rPr>
              <a:t>Clustered system using Kubernetes which will form the basis of reliability.</a:t>
            </a:r>
            <a:endParaRPr b="0" i="0" sz="2800" u="none" cap="none" strike="noStrike">
              <a:solidFill>
                <a:schemeClr val="lt1"/>
              </a:solidFill>
              <a:latin typeface="Calibri"/>
              <a:ea typeface="Calibri"/>
              <a:cs typeface="Calibri"/>
              <a:sym typeface="Calibri"/>
            </a:endParaRPr>
          </a:p>
        </p:txBody>
      </p:sp>
      <p:sp>
        <p:nvSpPr>
          <p:cNvPr id="188" name="Google Shape;188;p24"/>
          <p:cNvSpPr/>
          <p:nvPr/>
        </p:nvSpPr>
        <p:spPr>
          <a:xfrm>
            <a:off x="-16552" y="235440"/>
            <a:ext cx="12191700" cy="720000"/>
          </a:xfrm>
          <a:prstGeom prst="rect">
            <a:avLst/>
          </a:prstGeom>
          <a:solidFill>
            <a:srgbClr val="595959">
              <a:alpha val="8274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ADVANTAGES OF NEW ARCHITECTURE</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5"/>
          <p:cNvSpPr txBox="1"/>
          <p:nvPr/>
        </p:nvSpPr>
        <p:spPr>
          <a:xfrm>
            <a:off x="4149314" y="5546160"/>
            <a:ext cx="4690440" cy="70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800"/>
              <a:buFont typeface="Arial"/>
              <a:buNone/>
            </a:pPr>
            <a:r>
              <a:rPr b="1" i="0" lang="en-IN" sz="2800" u="none" cap="none" strike="noStrike">
                <a:solidFill>
                  <a:schemeClr val="lt1"/>
                </a:solidFill>
                <a:latin typeface="Calibri"/>
                <a:ea typeface="Calibri"/>
                <a:cs typeface="Calibri"/>
                <a:sym typeface="Calibri"/>
              </a:rPr>
              <a:t>PROJECT INFRASTRUCTURE</a:t>
            </a:r>
            <a:endParaRPr b="0" i="0" sz="2800" u="none" cap="none" strike="noStrike">
              <a:solidFill>
                <a:schemeClr val="lt1"/>
              </a:solidFill>
              <a:latin typeface="Calibri"/>
              <a:ea typeface="Calibri"/>
              <a:cs typeface="Calibri"/>
              <a:sym typeface="Calibri"/>
            </a:endParaRPr>
          </a:p>
        </p:txBody>
      </p:sp>
      <p:pic>
        <p:nvPicPr>
          <p:cNvPr id="194" name="Google Shape;194;p25"/>
          <p:cNvPicPr preferRelativeResize="0"/>
          <p:nvPr/>
        </p:nvPicPr>
        <p:blipFill rotWithShape="1">
          <a:blip r:embed="rId4">
            <a:alphaModFix/>
          </a:blip>
          <a:srcRect b="0" l="0" r="483" t="0"/>
          <a:stretch/>
        </p:blipFill>
        <p:spPr>
          <a:xfrm>
            <a:off x="0" y="1370160"/>
            <a:ext cx="12191760" cy="4176000"/>
          </a:xfrm>
          <a:prstGeom prst="rect">
            <a:avLst/>
          </a:prstGeom>
          <a:noFill/>
          <a:ln>
            <a:noFill/>
          </a:ln>
        </p:spPr>
      </p:pic>
      <p:sp>
        <p:nvSpPr>
          <p:cNvPr id="195" name="Google Shape;195;p25"/>
          <p:cNvSpPr/>
          <p:nvPr/>
        </p:nvSpPr>
        <p:spPr>
          <a:xfrm>
            <a:off x="0" y="235440"/>
            <a:ext cx="1219176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METHODOLOGY</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6"/>
          <p:cNvSpPr/>
          <p:nvPr/>
        </p:nvSpPr>
        <p:spPr>
          <a:xfrm>
            <a:off x="4306320" y="5470920"/>
            <a:ext cx="3579120" cy="3056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Trebuchet MS"/>
                <a:ea typeface="Trebuchet MS"/>
                <a:cs typeface="Trebuchet MS"/>
                <a:sym typeface="Trebuchet MS"/>
              </a:rPr>
              <a:t>API Response for Sensor-Data</a:t>
            </a:r>
            <a:endParaRPr b="0" i="0" sz="2000" u="none" cap="none" strike="noStrike">
              <a:solidFill>
                <a:schemeClr val="lt1"/>
              </a:solidFill>
              <a:latin typeface="Arial"/>
              <a:ea typeface="Arial"/>
              <a:cs typeface="Arial"/>
              <a:sym typeface="Arial"/>
            </a:endParaRPr>
          </a:p>
        </p:txBody>
      </p:sp>
      <p:pic>
        <p:nvPicPr>
          <p:cNvPr id="201" name="Google Shape;201;p26"/>
          <p:cNvPicPr preferRelativeResize="0"/>
          <p:nvPr/>
        </p:nvPicPr>
        <p:blipFill rotWithShape="1">
          <a:blip r:embed="rId4">
            <a:alphaModFix/>
          </a:blip>
          <a:srcRect b="42309" l="-279" r="277" t="4115"/>
          <a:stretch/>
        </p:blipFill>
        <p:spPr>
          <a:xfrm>
            <a:off x="641160" y="1544040"/>
            <a:ext cx="10679400" cy="3815640"/>
          </a:xfrm>
          <a:prstGeom prst="rect">
            <a:avLst/>
          </a:prstGeom>
          <a:noFill/>
          <a:ln>
            <a:noFill/>
          </a:ln>
        </p:spPr>
      </p:pic>
      <p:sp>
        <p:nvSpPr>
          <p:cNvPr id="202" name="Google Shape;202;p26"/>
          <p:cNvSpPr/>
          <p:nvPr/>
        </p:nvSpPr>
        <p:spPr>
          <a:xfrm>
            <a:off x="0" y="235440"/>
            <a:ext cx="1219176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METHODOLOGY</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300" y="858450"/>
            <a:ext cx="12191702" cy="5999549"/>
          </a:xfrm>
          <a:prstGeom prst="rect">
            <a:avLst/>
          </a:prstGeom>
          <a:noFill/>
          <a:ln>
            <a:noFill/>
          </a:ln>
        </p:spPr>
      </p:pic>
      <p:sp>
        <p:nvSpPr>
          <p:cNvPr id="209" name="Google Shape;209;p27"/>
          <p:cNvSpPr/>
          <p:nvPr/>
        </p:nvSpPr>
        <p:spPr>
          <a:xfrm>
            <a:off x="150" y="138440"/>
            <a:ext cx="12191700" cy="720000"/>
          </a:xfrm>
          <a:prstGeom prst="rect">
            <a:avLst/>
          </a:prstGeom>
          <a:solidFill>
            <a:srgbClr val="595959">
              <a:alpha val="4941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IN" sz="3600">
                <a:solidFill>
                  <a:schemeClr val="lt1"/>
                </a:solidFill>
                <a:latin typeface="Times New Roman"/>
                <a:ea typeface="Times New Roman"/>
                <a:cs typeface="Times New Roman"/>
                <a:sym typeface="Times New Roman"/>
              </a:rPr>
              <a:t>DATABASE(PSQL)</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28"/>
          <p:cNvPicPr preferRelativeResize="0"/>
          <p:nvPr/>
        </p:nvPicPr>
        <p:blipFill rotWithShape="1">
          <a:blip r:embed="rId3">
            <a:alphaModFix/>
          </a:blip>
          <a:srcRect b="0" l="0" r="0" t="0"/>
          <a:stretch/>
        </p:blipFill>
        <p:spPr>
          <a:xfrm>
            <a:off x="391680" y="181080"/>
            <a:ext cx="11408400" cy="6495480"/>
          </a:xfrm>
          <a:prstGeom prst="rect">
            <a:avLst/>
          </a:prstGeom>
          <a:noFill/>
          <a:ln>
            <a:noFill/>
          </a:ln>
        </p:spPr>
      </p:pic>
      <p:sp>
        <p:nvSpPr>
          <p:cNvPr id="215" name="Google Shape;215;p28"/>
          <p:cNvSpPr/>
          <p:nvPr/>
        </p:nvSpPr>
        <p:spPr>
          <a:xfrm>
            <a:off x="0" y="215984"/>
            <a:ext cx="12191760" cy="720000"/>
          </a:xfrm>
          <a:prstGeom prst="rect">
            <a:avLst/>
          </a:prstGeom>
          <a:solidFill>
            <a:srgbClr val="0C0C0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IOT SETUP WITH MICRO-GRID</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9" name="Shape 219"/>
        <p:cNvGrpSpPr/>
        <p:nvPr/>
      </p:nvGrpSpPr>
      <p:grpSpPr>
        <a:xfrm>
          <a:off x="0" y="0"/>
          <a:ext cx="0" cy="0"/>
          <a:chOff x="0" y="0"/>
          <a:chExt cx="0" cy="0"/>
        </a:xfrm>
      </p:grpSpPr>
      <p:pic>
        <p:nvPicPr>
          <p:cNvPr id="220" name="Google Shape;220;p29"/>
          <p:cNvPicPr preferRelativeResize="0"/>
          <p:nvPr/>
        </p:nvPicPr>
        <p:blipFill rotWithShape="1">
          <a:blip r:embed="rId4">
            <a:alphaModFix/>
          </a:blip>
          <a:srcRect b="0" l="14563" r="2565" t="0"/>
          <a:stretch/>
        </p:blipFill>
        <p:spPr>
          <a:xfrm rot="5400000">
            <a:off x="3103200" y="990360"/>
            <a:ext cx="5682960" cy="5699160"/>
          </a:xfrm>
          <a:prstGeom prst="rect">
            <a:avLst/>
          </a:prstGeom>
          <a:noFill/>
          <a:ln>
            <a:noFill/>
          </a:ln>
        </p:spPr>
      </p:pic>
      <p:sp>
        <p:nvSpPr>
          <p:cNvPr id="221" name="Google Shape;221;p29"/>
          <p:cNvSpPr/>
          <p:nvPr/>
        </p:nvSpPr>
        <p:spPr>
          <a:xfrm>
            <a:off x="0" y="235440"/>
            <a:ext cx="1219176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IOT SETUP</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 name="Shape 225"/>
        <p:cNvGrpSpPr/>
        <p:nvPr/>
      </p:nvGrpSpPr>
      <p:grpSpPr>
        <a:xfrm>
          <a:off x="0" y="0"/>
          <a:ext cx="0" cy="0"/>
          <a:chOff x="0" y="0"/>
          <a:chExt cx="0" cy="0"/>
        </a:xfrm>
      </p:grpSpPr>
      <p:pic>
        <p:nvPicPr>
          <p:cNvPr id="226" name="Google Shape;226;p30"/>
          <p:cNvPicPr preferRelativeResize="0"/>
          <p:nvPr/>
        </p:nvPicPr>
        <p:blipFill rotWithShape="1">
          <a:blip r:embed="rId4">
            <a:alphaModFix/>
          </a:blip>
          <a:srcRect b="0" l="0" r="0" t="5037"/>
          <a:stretch/>
        </p:blipFill>
        <p:spPr>
          <a:xfrm>
            <a:off x="544327" y="836577"/>
            <a:ext cx="10720302" cy="5982511"/>
          </a:xfrm>
          <a:prstGeom prst="rect">
            <a:avLst/>
          </a:prstGeom>
          <a:noFill/>
          <a:ln>
            <a:noFill/>
          </a:ln>
        </p:spPr>
      </p:pic>
      <p:sp>
        <p:nvSpPr>
          <p:cNvPr id="227" name="Google Shape;227;p30"/>
          <p:cNvSpPr/>
          <p:nvPr/>
        </p:nvSpPr>
        <p:spPr>
          <a:xfrm>
            <a:off x="0" y="108977"/>
            <a:ext cx="12191760" cy="720000"/>
          </a:xfrm>
          <a:prstGeom prst="rect">
            <a:avLst/>
          </a:prstGeom>
          <a:solidFill>
            <a:srgbClr val="595959">
              <a:alpha val="89803"/>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PREVIOUS DASHBOARD</a:t>
            </a:r>
            <a:endParaRPr b="0" i="0" sz="36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1"/>
          <p:cNvSpPr txBox="1"/>
          <p:nvPr/>
        </p:nvSpPr>
        <p:spPr>
          <a:xfrm>
            <a:off x="1194120" y="131040"/>
            <a:ext cx="9590400" cy="48132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233" name="Google Shape;233;p31"/>
          <p:cNvPicPr preferRelativeResize="0"/>
          <p:nvPr/>
        </p:nvPicPr>
        <p:blipFill rotWithShape="1">
          <a:blip r:embed="rId4">
            <a:alphaModFix/>
          </a:blip>
          <a:srcRect b="0" l="0" r="0" t="0"/>
          <a:stretch/>
        </p:blipFill>
        <p:spPr>
          <a:xfrm>
            <a:off x="0" y="730080"/>
            <a:ext cx="12191760" cy="6127560"/>
          </a:xfrm>
          <a:prstGeom prst="rect">
            <a:avLst/>
          </a:prstGeom>
          <a:noFill/>
          <a:ln>
            <a:noFill/>
          </a:ln>
        </p:spPr>
      </p:pic>
      <p:sp>
        <p:nvSpPr>
          <p:cNvPr id="234" name="Google Shape;234;p31"/>
          <p:cNvSpPr/>
          <p:nvPr/>
        </p:nvSpPr>
        <p:spPr>
          <a:xfrm>
            <a:off x="20" y="70465"/>
            <a:ext cx="12191700" cy="720000"/>
          </a:xfrm>
          <a:prstGeom prst="rect">
            <a:avLst/>
          </a:prstGeom>
          <a:solidFill>
            <a:srgbClr val="595959">
              <a:alpha val="7882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IN" sz="3600">
                <a:solidFill>
                  <a:schemeClr val="lt1"/>
                </a:solidFill>
                <a:latin typeface="Times New Roman"/>
                <a:ea typeface="Times New Roman"/>
                <a:cs typeface="Times New Roman"/>
                <a:sym typeface="Times New Roman"/>
              </a:rPr>
              <a:t>   </a:t>
            </a:r>
            <a:r>
              <a:rPr b="0" i="0" lang="en-IN" sz="3600" u="none" cap="none" strike="noStrike">
                <a:solidFill>
                  <a:schemeClr val="lt1"/>
                </a:solidFill>
                <a:latin typeface="Times New Roman"/>
                <a:ea typeface="Times New Roman"/>
                <a:cs typeface="Times New Roman"/>
                <a:sym typeface="Times New Roman"/>
              </a:rPr>
              <a:t>CLOUD MANAGEMENT DASHBOARD</a:t>
            </a:r>
            <a:endParaRPr b="0" i="0" sz="3600" u="none" cap="none" strike="noStrike">
              <a:solidFill>
                <a:schemeClr val="lt1"/>
              </a:solidFill>
              <a:latin typeface="Arial"/>
              <a:ea typeface="Arial"/>
              <a:cs typeface="Arial"/>
              <a:sym typeface="Arial"/>
            </a:endParaRPr>
          </a:p>
        </p:txBody>
      </p:sp>
      <p:pic>
        <p:nvPicPr>
          <p:cNvPr id="235" name="Google Shape;235;p31"/>
          <p:cNvPicPr preferRelativeResize="0"/>
          <p:nvPr/>
        </p:nvPicPr>
        <p:blipFill>
          <a:blip r:embed="rId5">
            <a:alphaModFix/>
          </a:blip>
          <a:stretch>
            <a:fillRect/>
          </a:stretch>
        </p:blipFill>
        <p:spPr>
          <a:xfrm>
            <a:off x="8585900" y="58250"/>
            <a:ext cx="3455775" cy="62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2"/>
          <p:cNvSpPr/>
          <p:nvPr/>
        </p:nvSpPr>
        <p:spPr>
          <a:xfrm>
            <a:off x="3111480" y="86400"/>
            <a:ext cx="6023160" cy="48132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ct Monitoring Page</a:t>
            </a:r>
            <a:endParaRPr b="0" i="0" sz="2400" u="none" cap="none" strike="noStrike">
              <a:solidFill>
                <a:srgbClr val="000000"/>
              </a:solidFill>
              <a:latin typeface="Arial"/>
              <a:ea typeface="Arial"/>
              <a:cs typeface="Arial"/>
              <a:sym typeface="Arial"/>
            </a:endParaRPr>
          </a:p>
        </p:txBody>
      </p:sp>
      <p:pic>
        <p:nvPicPr>
          <p:cNvPr id="241" name="Google Shape;241;p32"/>
          <p:cNvPicPr preferRelativeResize="0"/>
          <p:nvPr/>
        </p:nvPicPr>
        <p:blipFill rotWithShape="1">
          <a:blip r:embed="rId4">
            <a:alphaModFix/>
          </a:blip>
          <a:srcRect b="0" l="0" r="0" t="0"/>
          <a:stretch/>
        </p:blipFill>
        <p:spPr>
          <a:xfrm>
            <a:off x="0" y="679680"/>
            <a:ext cx="12191760" cy="6178319"/>
          </a:xfrm>
          <a:prstGeom prst="rect">
            <a:avLst/>
          </a:prstGeom>
          <a:noFill/>
          <a:ln>
            <a:noFill/>
          </a:ln>
        </p:spPr>
      </p:pic>
      <p:sp>
        <p:nvSpPr>
          <p:cNvPr id="242" name="Google Shape;242;p32"/>
          <p:cNvSpPr/>
          <p:nvPr/>
        </p:nvSpPr>
        <p:spPr>
          <a:xfrm>
            <a:off x="20" y="86390"/>
            <a:ext cx="12191700" cy="593290"/>
          </a:xfrm>
          <a:prstGeom prst="rect">
            <a:avLst/>
          </a:prstGeom>
          <a:solidFill>
            <a:srgbClr val="595959">
              <a:alpha val="80784"/>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lang="en-IN" sz="3200">
                <a:solidFill>
                  <a:schemeClr val="lt1"/>
                </a:solidFill>
                <a:latin typeface="Times New Roman"/>
                <a:ea typeface="Times New Roman"/>
                <a:cs typeface="Times New Roman"/>
                <a:sym typeface="Times New Roman"/>
              </a:rPr>
              <a:t>       </a:t>
            </a:r>
            <a:r>
              <a:rPr b="0" i="0" lang="en-IN" sz="3200" u="none" cap="none" strike="noStrike">
                <a:solidFill>
                  <a:schemeClr val="lt1"/>
                </a:solidFill>
                <a:latin typeface="Times New Roman"/>
                <a:ea typeface="Times New Roman"/>
                <a:cs typeface="Times New Roman"/>
                <a:sym typeface="Times New Roman"/>
              </a:rPr>
              <a:t>MONITORING PAGE ON DASHBOARD</a:t>
            </a:r>
            <a:endParaRPr b="0" i="0" sz="3200" u="none" cap="none" strike="noStrike">
              <a:solidFill>
                <a:schemeClr val="lt1"/>
              </a:solidFill>
              <a:latin typeface="Arial"/>
              <a:ea typeface="Arial"/>
              <a:cs typeface="Arial"/>
              <a:sym typeface="Arial"/>
            </a:endParaRPr>
          </a:p>
        </p:txBody>
      </p:sp>
      <p:pic>
        <p:nvPicPr>
          <p:cNvPr id="243" name="Google Shape;243;p32"/>
          <p:cNvPicPr preferRelativeResize="0"/>
          <p:nvPr/>
        </p:nvPicPr>
        <p:blipFill>
          <a:blip r:embed="rId5">
            <a:alphaModFix/>
          </a:blip>
          <a:stretch>
            <a:fillRect/>
          </a:stretch>
        </p:blipFill>
        <p:spPr>
          <a:xfrm>
            <a:off x="8546519" y="86400"/>
            <a:ext cx="3270428" cy="59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mt="88000"/>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0" y="180000"/>
            <a:ext cx="12191700" cy="720000"/>
          </a:xfrm>
          <a:prstGeom prst="rect">
            <a:avLst/>
          </a:prstGeom>
          <a:solidFill>
            <a:schemeClr val="dk1">
              <a:alpha val="82745"/>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0" i="0" lang="en-IN" sz="4000" u="none" cap="none" strike="noStrike">
                <a:solidFill>
                  <a:srgbClr val="FFFFFF"/>
                </a:solidFill>
                <a:latin typeface="Times New Roman"/>
                <a:ea typeface="Times New Roman"/>
                <a:cs typeface="Times New Roman"/>
                <a:sym typeface="Times New Roman"/>
              </a:rPr>
              <a:t>OBJECTIVE</a:t>
            </a:r>
            <a:endParaRPr b="0" i="0" sz="4000" u="none" cap="none" strike="noStrike">
              <a:solidFill>
                <a:srgbClr val="000000"/>
              </a:solidFill>
              <a:latin typeface="Calibri"/>
              <a:ea typeface="Calibri"/>
              <a:cs typeface="Calibri"/>
              <a:sym typeface="Calibri"/>
            </a:endParaRPr>
          </a:p>
        </p:txBody>
      </p:sp>
      <p:grpSp>
        <p:nvGrpSpPr>
          <p:cNvPr id="72" name="Google Shape;72;p15"/>
          <p:cNvGrpSpPr/>
          <p:nvPr/>
        </p:nvGrpSpPr>
        <p:grpSpPr>
          <a:xfrm>
            <a:off x="-5414720" y="-147922"/>
            <a:ext cx="16694541" cy="7293488"/>
            <a:chOff x="-3031388" y="-397410"/>
            <a:chExt cx="16694541" cy="7293488"/>
          </a:xfrm>
        </p:grpSpPr>
        <p:grpSp>
          <p:nvGrpSpPr>
            <p:cNvPr id="73" name="Google Shape;73;p15"/>
            <p:cNvGrpSpPr/>
            <p:nvPr/>
          </p:nvGrpSpPr>
          <p:grpSpPr>
            <a:xfrm>
              <a:off x="-3031388" y="-397410"/>
              <a:ext cx="16694541" cy="7293488"/>
              <a:chOff x="-6125176" y="-937410"/>
              <a:chExt cx="16694541" cy="7293488"/>
            </a:xfrm>
          </p:grpSpPr>
          <p:sp>
            <p:nvSpPr>
              <p:cNvPr id="74" name="Google Shape;74;p15"/>
              <p:cNvSpPr/>
              <p:nvPr/>
            </p:nvSpPr>
            <p:spPr>
              <a:xfrm>
                <a:off x="-6125176" y="-937410"/>
                <a:ext cx="7293488" cy="7293488"/>
              </a:xfrm>
              <a:prstGeom prst="blockArc">
                <a:avLst>
                  <a:gd fmla="val 18900000" name="adj1"/>
                  <a:gd fmla="val 2700000" name="adj2"/>
                  <a:gd fmla="val 296" name="adj3"/>
                </a:avLst>
              </a:prstGeom>
              <a:noFill/>
              <a:ln cap="flat" cmpd="sng" w="25400">
                <a:solidFill>
                  <a:srgbClr val="0077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52110" y="541866"/>
                <a:ext cx="9817254" cy="1083733"/>
              </a:xfrm>
              <a:prstGeom prst="rect">
                <a:avLst/>
              </a:prstGeom>
              <a:solidFill>
                <a:srgbClr val="1025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752110" y="541866"/>
                <a:ext cx="9817254" cy="1083733"/>
              </a:xfrm>
              <a:prstGeom prst="rect">
                <a:avLst/>
              </a:prstGeom>
              <a:noFill/>
              <a:ln>
                <a:noFill/>
              </a:ln>
            </p:spPr>
            <p:txBody>
              <a:bodyPr anchorCtr="0" anchor="ctr" bIns="60950" lIns="860200" spcFirstLastPara="1" rIns="60950" wrap="square" tIns="60950">
                <a:noAutofit/>
              </a:bodyPr>
              <a:lstStyle/>
              <a:p>
                <a:pPr indent="0" lvl="0" marL="0" marR="0" rtl="0" algn="l">
                  <a:lnSpc>
                    <a:spcPct val="90000"/>
                  </a:lnSpc>
                  <a:spcBef>
                    <a:spcPts val="0"/>
                  </a:spcBef>
                  <a:spcAft>
                    <a:spcPts val="0"/>
                  </a:spcAft>
                  <a:buClr>
                    <a:srgbClr val="000000"/>
                  </a:buClr>
                  <a:buSzPts val="2600"/>
                  <a:buFont typeface="Arial"/>
                  <a:buNone/>
                </a:pPr>
                <a:r>
                  <a:rPr b="0" i="0" lang="en-IN" sz="2400" u="none" cap="none" strike="noStrike">
                    <a:solidFill>
                      <a:schemeClr val="lt1"/>
                    </a:solidFill>
                    <a:latin typeface="Times New Roman"/>
                    <a:ea typeface="Times New Roman"/>
                    <a:cs typeface="Times New Roman"/>
                    <a:sym typeface="Times New Roman"/>
                  </a:rPr>
                  <a:t>Acquiring multiple sensor data on a Raspberry Pi/ NodeMCU using multi-channel ADC for transfer to cloud based server.</a:t>
                </a:r>
                <a:endParaRPr b="0" i="0" sz="2400" u="none" cap="none" strike="noStrike">
                  <a:solidFill>
                    <a:schemeClr val="lt1"/>
                  </a:solidFill>
                  <a:latin typeface="Arial"/>
                  <a:ea typeface="Arial"/>
                  <a:cs typeface="Arial"/>
                  <a:sym typeface="Arial"/>
                </a:endParaRPr>
              </a:p>
            </p:txBody>
          </p:sp>
          <p:sp>
            <p:nvSpPr>
              <p:cNvPr id="77" name="Google Shape;77;p15"/>
              <p:cNvSpPr/>
              <p:nvPr/>
            </p:nvSpPr>
            <p:spPr>
              <a:xfrm>
                <a:off x="74777" y="406400"/>
                <a:ext cx="1354666" cy="1354666"/>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146048" y="2167466"/>
                <a:ext cx="9423317" cy="1083733"/>
              </a:xfrm>
              <a:prstGeom prst="rect">
                <a:avLst/>
              </a:prstGeom>
              <a:solidFill>
                <a:srgbClr val="1025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1146048" y="2167466"/>
                <a:ext cx="9423317" cy="1083733"/>
              </a:xfrm>
              <a:prstGeom prst="rect">
                <a:avLst/>
              </a:prstGeom>
              <a:noFill/>
              <a:ln>
                <a:noFill/>
              </a:ln>
            </p:spPr>
            <p:txBody>
              <a:bodyPr anchorCtr="0" anchor="ctr" bIns="60950" lIns="860200" spcFirstLastPara="1" rIns="60950" wrap="square" tIns="60950">
                <a:noAutofit/>
              </a:bodyPr>
              <a:lstStyle/>
              <a:p>
                <a:pPr indent="0" lvl="0" marL="0" marR="0" rtl="0" algn="l">
                  <a:lnSpc>
                    <a:spcPct val="90000"/>
                  </a:lnSpc>
                  <a:spcBef>
                    <a:spcPts val="0"/>
                  </a:spcBef>
                  <a:spcAft>
                    <a:spcPts val="0"/>
                  </a:spcAft>
                  <a:buClr>
                    <a:srgbClr val="000000"/>
                  </a:buClr>
                  <a:buSzPts val="2600"/>
                  <a:buFont typeface="Arial"/>
                  <a:buNone/>
                </a:pPr>
                <a:r>
                  <a:rPr b="0" i="0" lang="en-IN" sz="2400" u="none" cap="none" strike="noStrike">
                    <a:solidFill>
                      <a:schemeClr val="lt1"/>
                    </a:solidFill>
                    <a:latin typeface="Times New Roman"/>
                    <a:ea typeface="Times New Roman"/>
                    <a:cs typeface="Times New Roman"/>
                    <a:sym typeface="Times New Roman"/>
                  </a:rPr>
                  <a:t>Creation of cloud-based processing infrastructure for sensor data processing to run algorithms which allow health monitoring and optimum control of a power system.</a:t>
                </a:r>
                <a:endParaRPr b="0" i="0" sz="2400" u="none" cap="none" strike="noStrike">
                  <a:solidFill>
                    <a:schemeClr val="lt1"/>
                  </a:solidFill>
                  <a:latin typeface="Arial"/>
                  <a:ea typeface="Arial"/>
                  <a:cs typeface="Arial"/>
                  <a:sym typeface="Arial"/>
                </a:endParaRPr>
              </a:p>
            </p:txBody>
          </p:sp>
          <p:sp>
            <p:nvSpPr>
              <p:cNvPr id="80" name="Google Shape;80;p15"/>
              <p:cNvSpPr/>
              <p:nvPr/>
            </p:nvSpPr>
            <p:spPr>
              <a:xfrm>
                <a:off x="468714" y="2032000"/>
                <a:ext cx="1354666" cy="1354666"/>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752110" y="3793066"/>
                <a:ext cx="9817254" cy="1083733"/>
              </a:xfrm>
              <a:prstGeom prst="rect">
                <a:avLst/>
              </a:prstGeom>
              <a:solidFill>
                <a:srgbClr val="1025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752110" y="3793066"/>
                <a:ext cx="9817254" cy="1083733"/>
              </a:xfrm>
              <a:prstGeom prst="rect">
                <a:avLst/>
              </a:prstGeom>
              <a:noFill/>
              <a:ln>
                <a:noFill/>
              </a:ln>
            </p:spPr>
            <p:txBody>
              <a:bodyPr anchorCtr="0" anchor="ctr" bIns="60950" lIns="860200" spcFirstLastPara="1" rIns="60950" wrap="square" tIns="60950">
                <a:noAutofit/>
              </a:bodyPr>
              <a:lstStyle/>
              <a:p>
                <a:pPr indent="0" lvl="0" marL="0" marR="0" rtl="0" algn="l">
                  <a:lnSpc>
                    <a:spcPct val="90000"/>
                  </a:lnSpc>
                  <a:spcBef>
                    <a:spcPts val="0"/>
                  </a:spcBef>
                  <a:spcAft>
                    <a:spcPts val="0"/>
                  </a:spcAft>
                  <a:buClr>
                    <a:srgbClr val="000000"/>
                  </a:buClr>
                  <a:buSzPts val="2600"/>
                  <a:buFont typeface="Arial"/>
                  <a:buNone/>
                </a:pPr>
                <a:r>
                  <a:rPr b="0" i="0" lang="en-IN" sz="2400" u="none" cap="none" strike="noStrike">
                    <a:solidFill>
                      <a:schemeClr val="lt1"/>
                    </a:solidFill>
                    <a:latin typeface="Times New Roman"/>
                    <a:ea typeface="Times New Roman"/>
                    <a:cs typeface="Times New Roman"/>
                    <a:sym typeface="Times New Roman"/>
                  </a:rPr>
                  <a:t>Development of a portal for visualization of the parameters of the power system and the processed data and also allow for storage of the same in a database.</a:t>
                </a:r>
                <a:endParaRPr b="0" i="0" sz="2400" u="none" cap="none" strike="noStrike">
                  <a:solidFill>
                    <a:schemeClr val="lt1"/>
                  </a:solidFill>
                  <a:latin typeface="Arial"/>
                  <a:ea typeface="Arial"/>
                  <a:cs typeface="Arial"/>
                  <a:sym typeface="Arial"/>
                </a:endParaRPr>
              </a:p>
            </p:txBody>
          </p:sp>
          <p:sp>
            <p:nvSpPr>
              <p:cNvPr id="83" name="Google Shape;83;p15"/>
              <p:cNvSpPr/>
              <p:nvPr/>
            </p:nvSpPr>
            <p:spPr>
              <a:xfrm>
                <a:off x="74777" y="3657600"/>
                <a:ext cx="1354666" cy="1354666"/>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p:nvPr/>
          </p:nvSpPr>
          <p:spPr>
            <a:xfrm flipH="1">
              <a:off x="3514545" y="4475925"/>
              <a:ext cx="662700" cy="79800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5400"/>
                <a:buFont typeface="Arial"/>
                <a:buNone/>
              </a:pPr>
              <a:r>
                <a:rPr b="0" i="0" lang="en-IN" sz="5400" u="none" cap="none" strike="noStrike">
                  <a:solidFill>
                    <a:srgbClr val="000000"/>
                  </a:solidFill>
                  <a:latin typeface="Arial"/>
                  <a:ea typeface="Arial"/>
                  <a:cs typeface="Arial"/>
                  <a:sym typeface="Arial"/>
                </a:rPr>
                <a:t>3</a:t>
              </a:r>
              <a:endParaRPr b="0" i="0" sz="5400" u="none" cap="none" strike="noStrike">
                <a:solidFill>
                  <a:srgbClr val="000000"/>
                </a:solidFill>
                <a:latin typeface="Arial"/>
                <a:ea typeface="Arial"/>
                <a:cs typeface="Arial"/>
                <a:sym typeface="Arial"/>
              </a:endParaRPr>
            </a:p>
          </p:txBody>
        </p:sp>
      </p:grpSp>
      <p:sp>
        <p:nvSpPr>
          <p:cNvPr id="85" name="Google Shape;85;p15"/>
          <p:cNvSpPr/>
          <p:nvPr/>
        </p:nvSpPr>
        <p:spPr>
          <a:xfrm>
            <a:off x="1524300" y="3062625"/>
            <a:ext cx="738600" cy="72000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5400"/>
              <a:buFont typeface="Arial"/>
              <a:buNone/>
            </a:pPr>
            <a:r>
              <a:rPr b="0" i="0" lang="en-IN" sz="5400" u="none" cap="none" strike="noStrike">
                <a:solidFill>
                  <a:srgbClr val="000000"/>
                </a:solidFill>
                <a:latin typeface="Arial"/>
                <a:ea typeface="Arial"/>
                <a:cs typeface="Arial"/>
                <a:sym typeface="Arial"/>
              </a:rPr>
              <a:t>2</a:t>
            </a:r>
            <a:endParaRPr b="0" i="0" sz="5400" u="none" cap="none" strike="noStrike">
              <a:solidFill>
                <a:srgbClr val="000000"/>
              </a:solidFill>
              <a:latin typeface="Arial"/>
              <a:ea typeface="Arial"/>
              <a:cs typeface="Arial"/>
              <a:sym typeface="Arial"/>
            </a:endParaRPr>
          </a:p>
        </p:txBody>
      </p:sp>
      <p:sp>
        <p:nvSpPr>
          <p:cNvPr id="86" name="Google Shape;86;p15"/>
          <p:cNvSpPr/>
          <p:nvPr/>
        </p:nvSpPr>
        <p:spPr>
          <a:xfrm>
            <a:off x="974650" y="1463525"/>
            <a:ext cx="805200" cy="72000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5400"/>
              <a:buFont typeface="Arial"/>
              <a:buNone/>
            </a:pPr>
            <a:r>
              <a:rPr b="0" i="0" lang="en-IN" sz="5400" u="none" cap="none" strike="noStrike">
                <a:solidFill>
                  <a:srgbClr val="000000"/>
                </a:solidFill>
                <a:latin typeface="Arial"/>
                <a:ea typeface="Arial"/>
                <a:cs typeface="Arial"/>
                <a:sym typeface="Arial"/>
              </a:rPr>
              <a:t> 1</a:t>
            </a:r>
            <a:endParaRPr b="0" i="0" sz="5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3"/>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249" name="Google Shape;249;p33"/>
          <p:cNvSpPr txBox="1"/>
          <p:nvPr/>
        </p:nvSpPr>
        <p:spPr>
          <a:xfrm>
            <a:off x="906175" y="1455899"/>
            <a:ext cx="10515300" cy="4946700"/>
          </a:xfrm>
          <a:prstGeom prst="rect">
            <a:avLst/>
          </a:prstGeom>
          <a:solidFill>
            <a:schemeClr val="dk1">
              <a:alpha val="60000"/>
            </a:schemeClr>
          </a:solidFill>
          <a:ln>
            <a:noFill/>
          </a:ln>
        </p:spPr>
        <p:txBody>
          <a:bodyPr anchorCtr="0" anchor="t" bIns="45700" lIns="91425" spcFirstLastPara="1" rIns="91425" wrap="square" tIns="45700">
            <a:noAutofit/>
          </a:bodyPr>
          <a:lstStyle/>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In-house built infrastructure which can be scaled according to need.</a:t>
            </a:r>
            <a:endParaRPr/>
          </a:p>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It will promote more collaborative projects among students of various expertise.</a:t>
            </a:r>
            <a:endParaRPr/>
          </a:p>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Small scale infrastructure like this is not commercially available and the large scale systems are not cost effective and usually industry-oriented.</a:t>
            </a:r>
            <a:endParaRPr/>
          </a:p>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The cost incurred in setup is minimal and maintenance cost is also low.</a:t>
            </a:r>
            <a:endParaRPr b="0" i="0" sz="2000" u="none" cap="none" strike="noStrike">
              <a:solidFill>
                <a:schemeClr val="lt1"/>
              </a:solidFill>
              <a:latin typeface="Times New Roman"/>
              <a:ea typeface="Times New Roman"/>
              <a:cs typeface="Times New Roman"/>
              <a:sym typeface="Times New Roman"/>
            </a:endParaRPr>
          </a:p>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Easy to learn and multi-platform enabled.</a:t>
            </a:r>
            <a:endParaRPr/>
          </a:p>
          <a:p>
            <a:pPr indent="-165100" lvl="0" marL="393700" marR="0" rtl="0" algn="l">
              <a:lnSpc>
                <a:spcPct val="100000"/>
              </a:lnSpc>
              <a:spcBef>
                <a:spcPts val="0"/>
              </a:spcBef>
              <a:spcAft>
                <a:spcPts val="0"/>
              </a:spcAft>
              <a:buClr>
                <a:schemeClr val="lt1"/>
              </a:buClr>
              <a:buSzPts val="28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a:p>
            <a:pPr indent="-342900" lvl="0" marL="393700" marR="0" rtl="0" algn="l">
              <a:lnSpc>
                <a:spcPct val="100000"/>
              </a:lnSpc>
              <a:spcBef>
                <a:spcPts val="0"/>
              </a:spcBef>
              <a:spcAft>
                <a:spcPts val="0"/>
              </a:spcAft>
              <a:buClr>
                <a:schemeClr val="lt1"/>
              </a:buClr>
              <a:buSzPts val="2800"/>
              <a:buFont typeface="Noto Sans Symbols"/>
              <a:buChar char="▪"/>
            </a:pPr>
            <a:r>
              <a:rPr b="0" i="0" lang="en-IN" sz="2000" u="none" cap="none" strike="noStrike">
                <a:solidFill>
                  <a:schemeClr val="lt1"/>
                </a:solidFill>
                <a:latin typeface="Times New Roman"/>
                <a:ea typeface="Times New Roman"/>
                <a:cs typeface="Times New Roman"/>
                <a:sym typeface="Times New Roman"/>
              </a:rPr>
              <a:t>Monitoring of project progress and status can also be implemented.</a:t>
            </a:r>
            <a:endParaRPr b="0" i="0" sz="2000" u="none" cap="none" strike="noStrike">
              <a:solidFill>
                <a:schemeClr val="lt1"/>
              </a:solidFill>
              <a:latin typeface="Times New Roman"/>
              <a:ea typeface="Times New Roman"/>
              <a:cs typeface="Times New Roman"/>
              <a:sym typeface="Times New Roman"/>
            </a:endParaRPr>
          </a:p>
          <a:p>
            <a:pPr indent="-215900" lvl="0" marL="800100" marR="0" rtl="0" algn="l">
              <a:lnSpc>
                <a:spcPct val="100000"/>
              </a:lnSpc>
              <a:spcBef>
                <a:spcPts val="0"/>
              </a:spcBef>
              <a:spcAft>
                <a:spcPts val="0"/>
              </a:spcAft>
              <a:buClr>
                <a:schemeClr val="lt1"/>
              </a:buClr>
              <a:buSzPts val="2000"/>
              <a:buFont typeface="Noto Sans Symbols"/>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250" name="Google Shape;250;p33"/>
          <p:cNvSpPr/>
          <p:nvPr/>
        </p:nvSpPr>
        <p:spPr>
          <a:xfrm>
            <a:off x="-26280" y="235440"/>
            <a:ext cx="12191700" cy="720000"/>
          </a:xfrm>
          <a:prstGeom prst="rect">
            <a:avLst/>
          </a:prstGeom>
          <a:solidFill>
            <a:srgbClr val="595959">
              <a:alpha val="85882"/>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BENEFITS TO COLLEGE</a:t>
            </a:r>
            <a:endParaRPr b="0" i="0" sz="36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4"/>
          <p:cNvSpPr/>
          <p:nvPr/>
        </p:nvSpPr>
        <p:spPr>
          <a:xfrm>
            <a:off x="2191090" y="6391800"/>
            <a:ext cx="8159400" cy="3056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Trebuchet MS"/>
                <a:ea typeface="Trebuchet MS"/>
                <a:cs typeface="Trebuchet MS"/>
                <a:sym typeface="Trebuchet MS"/>
              </a:rPr>
              <a:t>Github Repository (</a:t>
            </a:r>
            <a:r>
              <a:rPr b="0" i="0" lang="en-IN" sz="2000" u="sng" cap="none" strike="noStrike">
                <a:solidFill>
                  <a:schemeClr val="hlink"/>
                </a:solidFill>
                <a:latin typeface="Calibri"/>
                <a:ea typeface="Calibri"/>
                <a:cs typeface="Calibri"/>
                <a:sym typeface="Calibri"/>
                <a:hlinkClick r:id="rId4"/>
              </a:rPr>
              <a:t>https://github.com/Bearbobs/matlab-cloudcomputing</a:t>
            </a:r>
            <a:r>
              <a:rPr b="0" i="0" lang="en-IN" sz="2000" u="none" cap="none" strike="noStrike">
                <a:solidFill>
                  <a:schemeClr val="lt1"/>
                </a:solidFill>
                <a:latin typeface="Calibri"/>
                <a:ea typeface="Calibri"/>
                <a:cs typeface="Calibri"/>
                <a:sym typeface="Calibri"/>
              </a:rPr>
              <a:t>)</a:t>
            </a:r>
            <a:endParaRPr b="0" i="0" sz="2000" u="none" cap="none" strike="noStrike">
              <a:solidFill>
                <a:schemeClr val="lt1"/>
              </a:solidFill>
              <a:latin typeface="Arial"/>
              <a:ea typeface="Arial"/>
              <a:cs typeface="Arial"/>
              <a:sym typeface="Arial"/>
            </a:endParaRPr>
          </a:p>
        </p:txBody>
      </p:sp>
      <p:pic>
        <p:nvPicPr>
          <p:cNvPr id="256" name="Google Shape;256;p34"/>
          <p:cNvPicPr preferRelativeResize="0"/>
          <p:nvPr/>
        </p:nvPicPr>
        <p:blipFill rotWithShape="1">
          <a:blip r:embed="rId5">
            <a:alphaModFix/>
          </a:blip>
          <a:srcRect b="1840" l="0" r="0" t="3350"/>
          <a:stretch/>
        </p:blipFill>
        <p:spPr>
          <a:xfrm>
            <a:off x="1091880" y="955800"/>
            <a:ext cx="10007640" cy="5333400"/>
          </a:xfrm>
          <a:prstGeom prst="rect">
            <a:avLst/>
          </a:prstGeom>
          <a:noFill/>
          <a:ln>
            <a:noFill/>
          </a:ln>
        </p:spPr>
      </p:pic>
      <p:sp>
        <p:nvSpPr>
          <p:cNvPr id="257" name="Google Shape;257;p34"/>
          <p:cNvSpPr/>
          <p:nvPr/>
        </p:nvSpPr>
        <p:spPr>
          <a:xfrm>
            <a:off x="0" y="235440"/>
            <a:ext cx="12191760" cy="61776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Times New Roman"/>
                <a:ea typeface="Times New Roman"/>
                <a:cs typeface="Times New Roman"/>
                <a:sym typeface="Times New Roman"/>
              </a:rPr>
              <a:t>METHODOLOGY</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5"/>
          <p:cNvSpPr/>
          <p:nvPr/>
        </p:nvSpPr>
        <p:spPr>
          <a:xfrm>
            <a:off x="0" y="278100"/>
            <a:ext cx="12191760" cy="684938"/>
          </a:xfrm>
          <a:prstGeom prst="rect">
            <a:avLst/>
          </a:prstGeom>
          <a:solidFill>
            <a:srgbClr val="3F3F3F">
              <a:alpha val="8274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IN" sz="3200" u="none" cap="none" strike="noStrike">
                <a:solidFill>
                  <a:schemeClr val="lt1"/>
                </a:solidFill>
                <a:latin typeface="Times New Roman"/>
                <a:ea typeface="Times New Roman"/>
                <a:cs typeface="Times New Roman"/>
                <a:sym typeface="Times New Roman"/>
              </a:rPr>
              <a:t>FUTURE SCOPE</a:t>
            </a:r>
            <a:endParaRPr b="1" i="0" sz="3200" u="none" cap="none" strike="noStrike">
              <a:solidFill>
                <a:schemeClr val="lt1"/>
              </a:solidFill>
              <a:latin typeface="Times New Roman"/>
              <a:ea typeface="Times New Roman"/>
              <a:cs typeface="Times New Roman"/>
              <a:sym typeface="Times New Roman"/>
            </a:endParaRPr>
          </a:p>
        </p:txBody>
      </p:sp>
      <p:sp>
        <p:nvSpPr>
          <p:cNvPr id="264" name="Google Shape;264;p35"/>
          <p:cNvSpPr/>
          <p:nvPr/>
        </p:nvSpPr>
        <p:spPr>
          <a:xfrm>
            <a:off x="57250" y="1472750"/>
            <a:ext cx="8211900" cy="4837200"/>
          </a:xfrm>
          <a:prstGeom prst="rect">
            <a:avLst/>
          </a:prstGeom>
          <a:solidFill>
            <a:schemeClr val="dk1">
              <a:alpha val="17647"/>
            </a:schemeClr>
          </a:solidFill>
          <a:ln>
            <a:noFill/>
          </a:ln>
        </p:spPr>
        <p:txBody>
          <a:bodyPr anchorCtr="0" anchor="t" bIns="45000" lIns="90000" spcFirstLastPara="1" rIns="90000" wrap="square" tIns="45000">
            <a:noAutofit/>
          </a:bodyPr>
          <a:lstStyle/>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611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The project combined with the micro-grid (consisting of solar, wind and battery) can become a product on its own and the computational infrastructure can be used to calculate the absorbed/injected power to find out the incentive.</a:t>
            </a:r>
            <a:br>
              <a:rPr b="0" i="0" lang="en-IN" sz="1800" u="none" cap="none" strike="noStrike">
                <a:solidFill>
                  <a:schemeClr val="lt1"/>
                </a:solidFill>
                <a:latin typeface="Arial"/>
                <a:ea typeface="Arial"/>
                <a:cs typeface="Arial"/>
                <a:sym typeface="Arial"/>
              </a:rPr>
            </a:br>
            <a:r>
              <a:rPr b="0" i="0" lang="en-IN"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Arial"/>
              <a:ea typeface="Arial"/>
              <a:cs typeface="Arial"/>
              <a:sym typeface="Arial"/>
            </a:endParaRPr>
          </a:p>
          <a:p>
            <a:pPr indent="-285750" lvl="0" marL="28611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The monitoring of any electrical power system becomes easy because the localization of problems and fault becomes easy due to multiple points of data acquisition.</a:t>
            </a:r>
            <a:br>
              <a:rPr b="0" i="0" lang="en-IN" sz="1800" u="none" cap="none" strike="noStrike">
                <a:solidFill>
                  <a:schemeClr val="lt1"/>
                </a:solidFill>
                <a:latin typeface="Arial"/>
                <a:ea typeface="Arial"/>
                <a:cs typeface="Arial"/>
                <a:sym typeface="Arial"/>
              </a:rPr>
            </a:br>
            <a:r>
              <a:rPr b="0" i="0" lang="en-IN"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Arial"/>
              <a:ea typeface="Arial"/>
              <a:cs typeface="Arial"/>
              <a:sym typeface="Arial"/>
            </a:endParaRPr>
          </a:p>
          <a:p>
            <a:pPr indent="-285750" lvl="0" marL="28611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Infrastructure bottleneck can be totally removed and that too with an economic benefit because even if a small space is available, IOT setup can be used and cloud</a:t>
            </a:r>
            <a:br>
              <a:rPr b="0" i="0" lang="en-IN" sz="1800" u="none" cap="none" strike="noStrike">
                <a:solidFill>
                  <a:schemeClr val="lt1"/>
                </a:solidFill>
                <a:latin typeface="Arial"/>
                <a:ea typeface="Arial"/>
                <a:cs typeface="Arial"/>
                <a:sym typeface="Arial"/>
              </a:rPr>
            </a:br>
            <a:r>
              <a:rPr b="0" i="0" lang="en-IN" sz="1800" u="none" cap="none" strike="noStrike">
                <a:solidFill>
                  <a:schemeClr val="lt1"/>
                </a:solidFill>
                <a:latin typeface="Calibri"/>
                <a:ea typeface="Calibri"/>
                <a:cs typeface="Calibri"/>
                <a:sym typeface="Calibri"/>
              </a:rPr>
              <a:t>computing removes the need for a local server.</a:t>
            </a:r>
            <a:endParaRPr b="0" i="0" sz="1800" u="none" cap="none" strike="noStrike">
              <a:solidFill>
                <a:schemeClr val="lt1"/>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611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 Safety system become much more robust as the temperature monitoring (and various other systems) are used and the system can be shut down in parts and even the whole system can be shut down if temperature rise is severe.</a:t>
            </a:r>
            <a:endParaRPr b="0" i="0" sz="1800" u="none" cap="none" strike="noStrike">
              <a:solidFill>
                <a:schemeClr val="lt1"/>
              </a:solidFill>
              <a:latin typeface="Arial"/>
              <a:ea typeface="Arial"/>
              <a:cs typeface="Arial"/>
              <a:sym typeface="Arial"/>
            </a:endParaRPr>
          </a:p>
        </p:txBody>
      </p:sp>
      <p:pic>
        <p:nvPicPr>
          <p:cNvPr id="265" name="Google Shape;265;p35"/>
          <p:cNvPicPr preferRelativeResize="0"/>
          <p:nvPr/>
        </p:nvPicPr>
        <p:blipFill rotWithShape="1">
          <a:blip r:embed="rId4">
            <a:alphaModFix/>
          </a:blip>
          <a:srcRect b="0" l="0" r="0" t="0"/>
          <a:stretch/>
        </p:blipFill>
        <p:spPr>
          <a:xfrm>
            <a:off x="8355240" y="1472760"/>
            <a:ext cx="3617280" cy="2290680"/>
          </a:xfrm>
          <a:prstGeom prst="rect">
            <a:avLst/>
          </a:prstGeom>
          <a:noFill/>
          <a:ln>
            <a:noFill/>
          </a:ln>
        </p:spPr>
      </p:pic>
      <p:pic>
        <p:nvPicPr>
          <p:cNvPr id="266" name="Google Shape;266;p35"/>
          <p:cNvPicPr preferRelativeResize="0"/>
          <p:nvPr/>
        </p:nvPicPr>
        <p:blipFill rotWithShape="1">
          <a:blip r:embed="rId5">
            <a:alphaModFix/>
          </a:blip>
          <a:srcRect b="0" l="0" r="0" t="0"/>
          <a:stretch/>
        </p:blipFill>
        <p:spPr>
          <a:xfrm>
            <a:off x="8355240" y="3897720"/>
            <a:ext cx="3617280" cy="24123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p:nvPr/>
        </p:nvSpPr>
        <p:spPr>
          <a:xfrm>
            <a:off x="0" y="235440"/>
            <a:ext cx="1219176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IN" sz="3600">
                <a:solidFill>
                  <a:schemeClr val="lt1"/>
                </a:solidFill>
                <a:latin typeface="Times New Roman"/>
                <a:ea typeface="Times New Roman"/>
                <a:cs typeface="Times New Roman"/>
                <a:sym typeface="Times New Roman"/>
              </a:rPr>
              <a:t>FUTURE SCOPE</a:t>
            </a:r>
            <a:endParaRPr b="0" i="0" sz="3600" u="none" cap="none" strike="noStrike">
              <a:solidFill>
                <a:schemeClr val="lt1"/>
              </a:solidFill>
              <a:latin typeface="Arial"/>
              <a:ea typeface="Arial"/>
              <a:cs typeface="Arial"/>
              <a:sym typeface="Arial"/>
            </a:endParaRPr>
          </a:p>
        </p:txBody>
      </p:sp>
      <p:pic>
        <p:nvPicPr>
          <p:cNvPr id="272" name="Google Shape;272;p36"/>
          <p:cNvPicPr preferRelativeResize="0"/>
          <p:nvPr/>
        </p:nvPicPr>
        <p:blipFill rotWithShape="1">
          <a:blip r:embed="rId4">
            <a:alphaModFix/>
          </a:blip>
          <a:srcRect b="0" l="0" r="0" t="0"/>
          <a:stretch/>
        </p:blipFill>
        <p:spPr>
          <a:xfrm>
            <a:off x="2520000" y="1624860"/>
            <a:ext cx="7151400" cy="3042360"/>
          </a:xfrm>
          <a:prstGeom prst="rect">
            <a:avLst/>
          </a:prstGeom>
          <a:noFill/>
          <a:ln>
            <a:noFill/>
          </a:ln>
        </p:spPr>
      </p:pic>
      <p:pic>
        <p:nvPicPr>
          <p:cNvPr id="273" name="Google Shape;273;p36"/>
          <p:cNvPicPr preferRelativeResize="0"/>
          <p:nvPr/>
        </p:nvPicPr>
        <p:blipFill rotWithShape="1">
          <a:blip r:embed="rId5">
            <a:alphaModFix/>
          </a:blip>
          <a:srcRect b="0" l="0" r="0" t="0"/>
          <a:stretch/>
        </p:blipFill>
        <p:spPr>
          <a:xfrm>
            <a:off x="1066680" y="5336640"/>
            <a:ext cx="10058040" cy="1422720"/>
          </a:xfrm>
          <a:prstGeom prst="rect">
            <a:avLst/>
          </a:prstGeom>
          <a:noFill/>
          <a:ln>
            <a:noFill/>
          </a:ln>
        </p:spPr>
      </p:pic>
      <p:sp>
        <p:nvSpPr>
          <p:cNvPr id="274" name="Google Shape;274;p36"/>
          <p:cNvSpPr/>
          <p:nvPr/>
        </p:nvSpPr>
        <p:spPr>
          <a:xfrm>
            <a:off x="2316531" y="1094636"/>
            <a:ext cx="8417880" cy="395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Calibri"/>
                <a:ea typeface="Calibri"/>
                <a:cs typeface="Calibri"/>
                <a:sym typeface="Calibri"/>
              </a:rPr>
              <a:t>State Estimation algorithm for reduction of current sensors required</a:t>
            </a:r>
            <a:endParaRPr b="0" i="0" sz="2000" u="none" cap="none" strike="noStrike">
              <a:solidFill>
                <a:schemeClr val="lt1"/>
              </a:solidFill>
              <a:latin typeface="Arial"/>
              <a:ea typeface="Arial"/>
              <a:cs typeface="Arial"/>
              <a:sym typeface="Arial"/>
            </a:endParaRPr>
          </a:p>
        </p:txBody>
      </p:sp>
      <p:sp>
        <p:nvSpPr>
          <p:cNvPr id="275" name="Google Shape;275;p36"/>
          <p:cNvSpPr/>
          <p:nvPr/>
        </p:nvSpPr>
        <p:spPr>
          <a:xfrm>
            <a:off x="2520000" y="4798319"/>
            <a:ext cx="7990200" cy="395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Calibri"/>
                <a:ea typeface="Calibri"/>
                <a:cs typeface="Calibri"/>
                <a:sym typeface="Calibri"/>
              </a:rPr>
              <a:t>Objective function for maximizing power from renewable power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7"/>
          <p:cNvSpPr/>
          <p:nvPr/>
        </p:nvSpPr>
        <p:spPr>
          <a:xfrm>
            <a:off x="0" y="235440"/>
            <a:ext cx="12191760" cy="720000"/>
          </a:xfrm>
          <a:prstGeom prst="rect">
            <a:avLst/>
          </a:prstGeom>
          <a:solidFill>
            <a:schemeClr val="dk1">
              <a:alpha val="49411"/>
            </a:scheme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LITERATURE REVIEW</a:t>
            </a:r>
            <a:endParaRPr b="0" i="0" sz="3600" u="none" cap="none" strike="noStrike">
              <a:solidFill>
                <a:schemeClr val="lt1"/>
              </a:solidFill>
              <a:latin typeface="Arial"/>
              <a:ea typeface="Arial"/>
              <a:cs typeface="Arial"/>
              <a:sym typeface="Arial"/>
            </a:endParaRPr>
          </a:p>
        </p:txBody>
      </p:sp>
      <p:graphicFrame>
        <p:nvGraphicFramePr>
          <p:cNvPr id="281" name="Google Shape;281;p37"/>
          <p:cNvGraphicFramePr/>
          <p:nvPr/>
        </p:nvGraphicFramePr>
        <p:xfrm>
          <a:off x="68400" y="1218960"/>
          <a:ext cx="3000000" cy="3000000"/>
        </p:xfrm>
        <a:graphic>
          <a:graphicData uri="http://schemas.openxmlformats.org/drawingml/2006/table">
            <a:tbl>
              <a:tblPr>
                <a:noFill/>
                <a:tableStyleId>{73B51209-0715-4941-B6E7-9D7F1B0EB0F0}</a:tableStyleId>
              </a:tblPr>
              <a:tblGrid>
                <a:gridCol w="3431150"/>
                <a:gridCol w="3623750"/>
                <a:gridCol w="5000400"/>
              </a:tblGrid>
              <a:tr h="320400">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Author/Date</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Theoretical/conceptual framework</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Conclusion</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1881725">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Chuang Deng, Junyong Liu, Yang Liu, Zhen Yu, 2016 12th International Conference on Natural Computation, Fuzzy Systems and Knowledge Discovery (ICNC-FSKD), IEEE, 13-15 Aug. 2016 </a:t>
                      </a:r>
                      <a:br>
                        <a:rPr lang="en-IN" sz="1800" u="none" cap="none" strike="noStrike"/>
                      </a:br>
                      <a:br>
                        <a:rPr lang="en-IN" sz="1800" u="none" cap="none" strike="noStrike"/>
                      </a:b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Cloud Computing based High-performance Platform</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in Enabling Scalable Services in Power System </a:t>
                      </a:r>
                      <a:br>
                        <a:rPr lang="en-IN" sz="1800" u="none" cap="none" strike="noStrike"/>
                      </a:b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This paper discusses the characteristics of the cloud</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computing techniques and further compares the features of the</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cloud computing to those of the traditional distributed computing.</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The paper also studies the types and forms of the modern</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services and requirements in power systems, and therefore</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aiming at designing and constructing a high-performance</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platform in enabling scalable power system services based on</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cloud computing is presented. </a:t>
                      </a:r>
                      <a:br>
                        <a:rPr lang="en-IN" sz="1800" u="none" cap="none" strike="noStrike"/>
                      </a:b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1482475">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Yang Dongxu , Wei Hua, Wei Hongbo, 2010 International Conference on Power System Technology, IEEE, 24-28 Oct. 2010 </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Architecture Design of Power System Fault</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Calculation Based on Cloud Computing Technology </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This paper presents an architecture of power</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system fault calculation based on cloud computing technology to</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solve the problems of the current fault calculation system, which</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is caused by the insufficient calculation ability. The existing fault</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calculation system can not meet the requirements of the</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calculating efficiency and accuracy with the expansion of power</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system </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1441450">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Qiuhua Huang, Mike Zhou, Yao Zhang, Zhigang Wu, 2010 International Conference on Power System Technology, IEEE, 24-28 Oct. 2010 </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Utilization of cloud computing for power system analysis</a:t>
                      </a:r>
                      <a:endParaRPr b="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IN" sz="1400" u="none" cap="none" strike="noStrike">
                          <a:solidFill>
                            <a:srgbClr val="000000"/>
                          </a:solidFill>
                          <a:latin typeface="Times New Roman"/>
                          <a:ea typeface="Times New Roman"/>
                          <a:cs typeface="Times New Roman"/>
                          <a:sym typeface="Times New Roman"/>
                        </a:rPr>
                        <a:t>Cloud computing, characterizing scalability and pay-as-you-go model based service, provides a cost-efficient and</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flexible way to use large scale computing resources. In this</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paper, the motivation behind this trend is discussed and a</a:t>
                      </a:r>
                      <a:br>
                        <a:rPr lang="en-IN" sz="1800" u="none" cap="none" strike="noStrike"/>
                      </a:br>
                      <a:r>
                        <a:rPr b="0" lang="en-IN" sz="1400" u="none" cap="none" strike="noStrike">
                          <a:solidFill>
                            <a:srgbClr val="000000"/>
                          </a:solidFill>
                          <a:latin typeface="Times New Roman"/>
                          <a:ea typeface="Times New Roman"/>
                          <a:cs typeface="Times New Roman"/>
                          <a:sym typeface="Times New Roman"/>
                        </a:rPr>
                        <a:t>short introduction of Cloud Computing is given.</a:t>
                      </a:r>
                      <a:endParaRPr b="0" sz="14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8"/>
          <p:cNvSpPr txBox="1"/>
          <p:nvPr/>
        </p:nvSpPr>
        <p:spPr>
          <a:xfrm>
            <a:off x="346320" y="1368720"/>
            <a:ext cx="11498760" cy="4974840"/>
          </a:xfrm>
          <a:prstGeom prst="rect">
            <a:avLst/>
          </a:prstGeom>
          <a:solidFill>
            <a:schemeClr val="dk1">
              <a:alpha val="61568"/>
            </a:schemeClr>
          </a:solidFill>
          <a:ln>
            <a:noFill/>
          </a:ln>
        </p:spPr>
        <p:txBody>
          <a:bodyPr anchorCtr="0" anchor="t" bIns="45700" lIns="91425" spcFirstLastPara="1" rIns="91425" wrap="square" tIns="45700">
            <a:noAutofit/>
          </a:bodyPr>
          <a:lstStyle/>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Cloud Computing based High-performance Platform in Enabling Scalable Services in Power System, Chuang Deng, Junyong Liu, Yang Liu, Zhen Yu, 2016 12th International Conference on Natural Computation, Fuzzy Systems and Knowledge Discovery (ICNC-FSKD), IEEE, 13-15 Aug. 2016 </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Architecture Design of Power System Fault Calculation Based on Cloud Computing Technology, Yang Dongxu , Wei Hua, Wei Hongbo, 2010 International Conference on Power System Technology, IEEE, 24-28 Oct. 2010.</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Utilization of cloud computing for power system analysis, Qiuhua Huang, Mike Zhou, Yao Zhang, Zhigang Wu, 2010 International Conference on Power System Technology, IEEE, 24-28 Oct. 2010 </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W. Zhang, Z. Liu, M. Wang and X. Yang, "Research status and development trend of smart grid", Power System Technology, Vol.33(13), pp.</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I. Foste， Y. Zhao， I. Raicu, "Cloud computing and grid computing 360 degree compared". Proceedings of Grid Computing Environments. Workshop， November 12-16，2008 Austin， TX， USA ： l-10 </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J. W. Rittinghouse, J. F. Ransome, "Cloud computing: implementation, management, and security". Boca Raton, FL, USA: CRC Press, 2010.</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 L. M. Vaquero, L. Rodero-Merino, J. Caceres, "A break in the clouds </a:t>
            </a:r>
            <a:r>
              <a:rPr b="0" i="1" lang="en-IN" sz="1200" u="none" cap="none" strike="noStrike">
                <a:solidFill>
                  <a:schemeClr val="lt1"/>
                </a:solidFill>
                <a:latin typeface="Times New Roman"/>
                <a:ea typeface="Times New Roman"/>
                <a:cs typeface="Times New Roman"/>
                <a:sym typeface="Times New Roman"/>
              </a:rPr>
              <a:t>: </a:t>
            </a:r>
            <a:r>
              <a:rPr b="0" i="0" lang="en-IN" sz="1200" u="none" cap="none" strike="noStrike">
                <a:solidFill>
                  <a:schemeClr val="lt1"/>
                </a:solidFill>
                <a:latin typeface="Times New Roman"/>
                <a:ea typeface="Times New Roman"/>
                <a:cs typeface="Times New Roman"/>
                <a:sym typeface="Times New Roman"/>
              </a:rPr>
              <a:t>towards a cloud definition", ACM SIGCOMM Computer Communication Review, 2009, 39(1):50-55 </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J. Geelan, Twenty one experts define cloud computing, virtualization[J/OL, http://virtualization.sys-con.corn /node/612375.</a:t>
            </a:r>
            <a:endParaRPr b="0" i="0" sz="1200" u="none" cap="none" strike="noStrike">
              <a:solidFill>
                <a:schemeClr val="lt1"/>
              </a:solidFill>
              <a:latin typeface="Calibri"/>
              <a:ea typeface="Calibri"/>
              <a:cs typeface="Calibri"/>
              <a:sym typeface="Calibri"/>
            </a:endParaRPr>
          </a:p>
          <a:p>
            <a:pPr indent="-304800" lvl="0" marL="457200" marR="0" rtl="0" algn="l">
              <a:lnSpc>
                <a:spcPct val="200000"/>
              </a:lnSpc>
              <a:spcBef>
                <a:spcPts val="0"/>
              </a:spcBef>
              <a:spcAft>
                <a:spcPts val="0"/>
              </a:spcAft>
              <a:buClr>
                <a:schemeClr val="lt1"/>
              </a:buClr>
              <a:buSzPts val="1200"/>
              <a:buFont typeface="Times New Roman"/>
              <a:buChar char="●"/>
            </a:pPr>
            <a:r>
              <a:rPr b="0" i="0" lang="en-IN" sz="1200" u="none" cap="none" strike="noStrike">
                <a:solidFill>
                  <a:schemeClr val="lt1"/>
                </a:solidFill>
                <a:latin typeface="Times New Roman"/>
                <a:ea typeface="Times New Roman"/>
                <a:cs typeface="Times New Roman"/>
                <a:sym typeface="Times New Roman"/>
              </a:rPr>
              <a:t>K. Chen, W. Zheng, "Cloud computing: system instances and current research", Journal of Software, Vol. 20(5): 1337-1348,.2009</a:t>
            </a:r>
            <a:endParaRPr b="0" i="0" sz="1200" u="none" cap="none" strike="noStrike">
              <a:solidFill>
                <a:schemeClr val="lt1"/>
              </a:solidFill>
              <a:latin typeface="Calibri"/>
              <a:ea typeface="Calibri"/>
              <a:cs typeface="Calibri"/>
              <a:sym typeface="Calibri"/>
            </a:endParaRPr>
          </a:p>
          <a:p>
            <a:pPr indent="-317500" lvl="0" marL="457200" marR="0" rtl="0" algn="l">
              <a:lnSpc>
                <a:spcPct val="200000"/>
              </a:lnSpc>
              <a:spcBef>
                <a:spcPts val="0"/>
              </a:spcBef>
              <a:spcAft>
                <a:spcPts val="0"/>
              </a:spcAft>
              <a:buClr>
                <a:schemeClr val="lt1"/>
              </a:buClr>
              <a:buSzPts val="1400"/>
              <a:buChar char="●"/>
            </a:pPr>
            <a:r>
              <a:rPr b="0" i="0" lang="en-IN" sz="1200" u="none" cap="none" strike="noStrike">
                <a:solidFill>
                  <a:schemeClr val="lt1"/>
                </a:solidFill>
                <a:latin typeface="Times New Roman"/>
                <a:ea typeface="Times New Roman"/>
                <a:cs typeface="Times New Roman"/>
                <a:sym typeface="Times New Roman"/>
              </a:rPr>
              <a:t>M. D. Dikaiakos, D. Katsaros, P. Mehra, "Cloud computing: distributed internet computing for IT and scientific research", IEEE Internet Computing, Vol. 13(5): 10-13, 2009</a:t>
            </a:r>
            <a:br>
              <a:rPr b="0" i="0" lang="en-IN" sz="1800" u="none" cap="none" strike="noStrike">
                <a:solidFill>
                  <a:schemeClr val="lt1"/>
                </a:solidFill>
                <a:latin typeface="Arial"/>
                <a:ea typeface="Arial"/>
                <a:cs typeface="Arial"/>
                <a:sym typeface="Arial"/>
              </a:rPr>
            </a:br>
            <a:br>
              <a:rPr b="0" i="0" lang="en-IN" sz="1800" u="none" cap="none" strike="noStrike">
                <a:solidFill>
                  <a:schemeClr val="lt1"/>
                </a:solidFill>
                <a:latin typeface="Arial"/>
                <a:ea typeface="Arial"/>
                <a:cs typeface="Arial"/>
                <a:sym typeface="Arial"/>
              </a:rPr>
            </a:br>
            <a:br>
              <a:rPr b="0" i="0" lang="en-IN" sz="1800" u="none" cap="none" strike="noStrike">
                <a:solidFill>
                  <a:schemeClr val="lt1"/>
                </a:solidFill>
                <a:latin typeface="Arial"/>
                <a:ea typeface="Arial"/>
                <a:cs typeface="Arial"/>
                <a:sym typeface="Arial"/>
              </a:rPr>
            </a:br>
            <a:r>
              <a:rPr b="0" i="0" lang="en-IN" sz="1200" u="none" cap="none" strike="noStrike">
                <a:solidFill>
                  <a:schemeClr val="lt1"/>
                </a:solidFill>
                <a:latin typeface="Times New Roman"/>
                <a:ea typeface="Times New Roman"/>
                <a:cs typeface="Times New Roman"/>
                <a:sym typeface="Times New Roman"/>
              </a:rPr>
              <a:t> </a:t>
            </a:r>
            <a:endParaRPr b="0" i="0" sz="1200" u="none" cap="none" strike="noStrike">
              <a:solidFill>
                <a:schemeClr val="lt1"/>
              </a:solidFill>
              <a:latin typeface="Calibri"/>
              <a:ea typeface="Calibri"/>
              <a:cs typeface="Calibri"/>
              <a:sym typeface="Calibri"/>
            </a:endParaRPr>
          </a:p>
          <a:p>
            <a:pPr indent="0" lvl="0" marL="0" marR="0" rtl="0" algn="l">
              <a:lnSpc>
                <a:spcPct val="150000"/>
              </a:lnSpc>
              <a:spcBef>
                <a:spcPts val="1001"/>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a:p>
            <a:pPr indent="0" lvl="0" marL="0" marR="0" rtl="0" algn="l">
              <a:lnSpc>
                <a:spcPct val="90000"/>
              </a:lnSpc>
              <a:spcBef>
                <a:spcPts val="1001"/>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87" name="Google Shape;287;p38"/>
          <p:cNvSpPr/>
          <p:nvPr/>
        </p:nvSpPr>
        <p:spPr>
          <a:xfrm>
            <a:off x="300" y="271244"/>
            <a:ext cx="1219170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REFERENCES</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9"/>
          <p:cNvSpPr txBox="1"/>
          <p:nvPr/>
        </p:nvSpPr>
        <p:spPr>
          <a:xfrm rot="493">
            <a:off x="4279723" y="2528225"/>
            <a:ext cx="4180500" cy="63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300"/>
              <a:buFont typeface="Arial"/>
              <a:buNone/>
            </a:pPr>
            <a:r>
              <a:rPr b="1" i="0" lang="en-IN" sz="5300" u="none" cap="none" strike="noStrike">
                <a:solidFill>
                  <a:srgbClr val="000000"/>
                </a:solidFill>
                <a:latin typeface="Times New Roman"/>
                <a:ea typeface="Times New Roman"/>
                <a:cs typeface="Times New Roman"/>
                <a:sym typeface="Times New Roman"/>
              </a:rPr>
              <a:t>Thank You !</a:t>
            </a:r>
            <a:endParaRPr b="1" i="0" sz="5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4">
            <a:alphaModFix/>
          </a:blip>
          <a:srcRect b="0" l="0" r="0" t="0"/>
          <a:stretch/>
        </p:blipFill>
        <p:spPr>
          <a:xfrm>
            <a:off x="3061800" y="0"/>
            <a:ext cx="5264640" cy="6857640"/>
          </a:xfrm>
          <a:prstGeom prst="rect">
            <a:avLst/>
          </a:prstGeom>
          <a:noFill/>
          <a:ln>
            <a:noFill/>
          </a:ln>
        </p:spPr>
      </p:pic>
      <p:sp>
        <p:nvSpPr>
          <p:cNvPr id="92" name="Google Shape;92;p16"/>
          <p:cNvSpPr/>
          <p:nvPr/>
        </p:nvSpPr>
        <p:spPr>
          <a:xfrm>
            <a:off x="4614120" y="82800"/>
            <a:ext cx="3712680" cy="1925280"/>
          </a:xfrm>
          <a:prstGeom prst="roundRect">
            <a:avLst>
              <a:gd fmla="val 16667" name="adj"/>
            </a:avLst>
          </a:prstGeom>
          <a:solidFill>
            <a:srgbClr val="FF0000">
              <a:alpha val="13333"/>
            </a:srgbClr>
          </a:solidFill>
          <a:ln cap="flat" cmpd="sng" w="12600">
            <a:solidFill>
              <a:srgbClr val="43729D"/>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 name="Google Shape;93;p16"/>
          <p:cNvPicPr preferRelativeResize="0"/>
          <p:nvPr/>
        </p:nvPicPr>
        <p:blipFill rotWithShape="1">
          <a:blip r:embed="rId5">
            <a:alphaModFix/>
          </a:blip>
          <a:srcRect b="0" l="0" r="0" t="0"/>
          <a:stretch/>
        </p:blipFill>
        <p:spPr>
          <a:xfrm>
            <a:off x="1348200" y="515880"/>
            <a:ext cx="9354600" cy="5572440"/>
          </a:xfrm>
          <a:prstGeom prst="rect">
            <a:avLst/>
          </a:prstGeom>
          <a:noFill/>
          <a:ln>
            <a:noFill/>
          </a:ln>
        </p:spPr>
      </p:pic>
      <p:sp>
        <p:nvSpPr>
          <p:cNvPr id="94" name="Google Shape;94;p16"/>
          <p:cNvSpPr/>
          <p:nvPr/>
        </p:nvSpPr>
        <p:spPr>
          <a:xfrm>
            <a:off x="8708040" y="6217920"/>
            <a:ext cx="1448640" cy="36468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MICRO-GRID</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885214" y="1225685"/>
            <a:ext cx="10515240" cy="5184843"/>
          </a:xfrm>
          <a:prstGeom prst="rect">
            <a:avLst/>
          </a:prstGeom>
          <a:solidFill>
            <a:schemeClr val="dk1">
              <a:alpha val="89803"/>
            </a:schemeClr>
          </a:solidFill>
          <a:ln>
            <a:noFill/>
          </a:ln>
        </p:spPr>
        <p:txBody>
          <a:bodyPr anchorCtr="0" anchor="t" bIns="45700" lIns="91425" spcFirstLastPara="1" rIns="91425" wrap="square" tIns="45700">
            <a:noAutofit/>
          </a:bodyPr>
          <a:lstStyle/>
          <a:p>
            <a:pPr indent="-133350" lvl="0" marL="286110" marR="0" rtl="0" algn="l">
              <a:lnSpc>
                <a:spcPct val="90000"/>
              </a:lnSpc>
              <a:spcBef>
                <a:spcPts val="0"/>
              </a:spcBef>
              <a:spcAft>
                <a:spcPts val="0"/>
              </a:spcAft>
              <a:buClr>
                <a:schemeClr val="lt1"/>
              </a:buClr>
              <a:buSzPts val="24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285750" lvl="0" marL="286110" marR="0" rtl="0" algn="l">
              <a:lnSpc>
                <a:spcPct val="90000"/>
              </a:lnSpc>
              <a:spcBef>
                <a:spcPts val="0"/>
              </a:spcBef>
              <a:spcAft>
                <a:spcPts val="0"/>
              </a:spcAft>
              <a:buClr>
                <a:schemeClr val="lt1"/>
              </a:buClr>
              <a:buSzPts val="2400"/>
              <a:buFont typeface="Noto Sans Symbols"/>
              <a:buChar char="▪"/>
            </a:pPr>
            <a:r>
              <a:rPr b="0" i="0" lang="en-IN" sz="1800" u="none" cap="none" strike="noStrike">
                <a:solidFill>
                  <a:schemeClr val="lt1"/>
                </a:solidFill>
                <a:latin typeface="Times New Roman"/>
                <a:ea typeface="Times New Roman"/>
                <a:cs typeface="Times New Roman"/>
                <a:sym typeface="Times New Roman"/>
              </a:rPr>
              <a:t>Warning system for all the </a:t>
            </a:r>
            <a:r>
              <a:rPr lang="en-IN" sz="1800">
                <a:solidFill>
                  <a:schemeClr val="lt1"/>
                </a:solidFill>
                <a:latin typeface="Times New Roman"/>
                <a:ea typeface="Times New Roman"/>
                <a:cs typeface="Times New Roman"/>
                <a:sym typeface="Times New Roman"/>
              </a:rPr>
              <a:t>subsystems</a:t>
            </a:r>
            <a:r>
              <a:rPr b="0" i="0" lang="en-IN" sz="1800" u="none" cap="none" strike="noStrike">
                <a:solidFill>
                  <a:schemeClr val="lt1"/>
                </a:solidFill>
                <a:latin typeface="Times New Roman"/>
                <a:ea typeface="Times New Roman"/>
                <a:cs typeface="Times New Roman"/>
                <a:sym typeface="Times New Roman"/>
              </a:rPr>
              <a:t> inside the Micro</a:t>
            </a:r>
            <a:r>
              <a:rPr lang="en-IN" sz="1800">
                <a:solidFill>
                  <a:schemeClr val="lt1"/>
                </a:solidFill>
                <a:latin typeface="Times New Roman"/>
                <a:ea typeface="Times New Roman"/>
                <a:cs typeface="Times New Roman"/>
                <a:sym typeface="Times New Roman"/>
              </a:rPr>
              <a:t>-</a:t>
            </a:r>
            <a:r>
              <a:rPr b="0" i="0" lang="en-IN" sz="1800" u="none" cap="none" strike="noStrike">
                <a:solidFill>
                  <a:schemeClr val="lt1"/>
                </a:solidFill>
                <a:latin typeface="Times New Roman"/>
                <a:ea typeface="Times New Roman"/>
                <a:cs typeface="Times New Roman"/>
                <a:sym typeface="Times New Roman"/>
              </a:rPr>
              <a:t>Grid. </a:t>
            </a:r>
            <a:endParaRPr b="0" i="0" sz="1800" u="none" cap="none" strike="noStrike">
              <a:solidFill>
                <a:schemeClr val="lt1"/>
              </a:solidFill>
              <a:latin typeface="Times New Roman"/>
              <a:ea typeface="Times New Roman"/>
              <a:cs typeface="Times New Roman"/>
              <a:sym typeface="Times New Roman"/>
            </a:endParaRPr>
          </a:p>
          <a:p>
            <a:pPr indent="-171450" lvl="0" marL="285750" marR="0" rtl="0" algn="l">
              <a:lnSpc>
                <a:spcPct val="90000"/>
              </a:lnSpc>
              <a:spcBef>
                <a:spcPts val="1001"/>
              </a:spcBef>
              <a:spcAft>
                <a:spcPts val="0"/>
              </a:spcAft>
              <a:buClr>
                <a:schemeClr val="lt1"/>
              </a:buClr>
              <a:buSzPts val="18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285750" lvl="0" marL="286110" marR="0" rtl="0" algn="l">
              <a:lnSpc>
                <a:spcPct val="90000"/>
              </a:lnSpc>
              <a:spcBef>
                <a:spcPts val="1001"/>
              </a:spcBef>
              <a:spcAft>
                <a:spcPts val="0"/>
              </a:spcAft>
              <a:buClr>
                <a:schemeClr val="lt1"/>
              </a:buClr>
              <a:buSzPts val="2400"/>
              <a:buFont typeface="Noto Sans Symbols"/>
              <a:buChar char="▪"/>
            </a:pPr>
            <a:r>
              <a:rPr b="0" i="0" lang="en-IN" sz="1800" u="none" cap="none" strike="noStrike">
                <a:solidFill>
                  <a:schemeClr val="lt1"/>
                </a:solidFill>
                <a:latin typeface="Times New Roman"/>
                <a:ea typeface="Times New Roman"/>
                <a:cs typeface="Times New Roman"/>
                <a:sym typeface="Times New Roman"/>
              </a:rPr>
              <a:t>Monitoring of Injected/Withdrawn power by the Micro</a:t>
            </a:r>
            <a:r>
              <a:rPr lang="en-IN" sz="1800">
                <a:solidFill>
                  <a:schemeClr val="lt1"/>
                </a:solidFill>
                <a:latin typeface="Times New Roman"/>
                <a:ea typeface="Times New Roman"/>
                <a:cs typeface="Times New Roman"/>
                <a:sym typeface="Times New Roman"/>
              </a:rPr>
              <a:t>-</a:t>
            </a:r>
            <a:r>
              <a:rPr b="0" i="0" lang="en-IN" sz="1800" u="none" cap="none" strike="noStrike">
                <a:solidFill>
                  <a:schemeClr val="lt1"/>
                </a:solidFill>
                <a:latin typeface="Times New Roman"/>
                <a:ea typeface="Times New Roman"/>
                <a:cs typeface="Times New Roman"/>
                <a:sym typeface="Times New Roman"/>
              </a:rPr>
              <a:t>Grid from the supply grid which helps us find the profitability and calculate incentives.</a:t>
            </a:r>
            <a:endParaRPr b="0" i="0" sz="1800" u="none" cap="none" strike="noStrike">
              <a:solidFill>
                <a:schemeClr val="lt1"/>
              </a:solidFill>
              <a:latin typeface="Times New Roman"/>
              <a:ea typeface="Times New Roman"/>
              <a:cs typeface="Times New Roman"/>
              <a:sym typeface="Times New Roman"/>
            </a:endParaRPr>
          </a:p>
          <a:p>
            <a:pPr indent="-171450" lvl="0" marL="285750" marR="0" rtl="0" algn="l">
              <a:lnSpc>
                <a:spcPct val="90000"/>
              </a:lnSpc>
              <a:spcBef>
                <a:spcPts val="1001"/>
              </a:spcBef>
              <a:spcAft>
                <a:spcPts val="0"/>
              </a:spcAft>
              <a:buClr>
                <a:schemeClr val="lt1"/>
              </a:buClr>
              <a:buSzPts val="18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285750" lvl="0" marL="286110" marR="0" rtl="0" algn="l">
              <a:lnSpc>
                <a:spcPct val="90000"/>
              </a:lnSpc>
              <a:spcBef>
                <a:spcPts val="1001"/>
              </a:spcBef>
              <a:spcAft>
                <a:spcPts val="0"/>
              </a:spcAft>
              <a:buClr>
                <a:schemeClr val="lt1"/>
              </a:buClr>
              <a:buSzPts val="2400"/>
              <a:buFont typeface="Noto Sans Symbols"/>
              <a:buChar char="▪"/>
            </a:pPr>
            <a:r>
              <a:rPr b="0" i="0" lang="en-IN" sz="1800" u="none" cap="none" strike="noStrike">
                <a:solidFill>
                  <a:schemeClr val="lt1"/>
                </a:solidFill>
                <a:latin typeface="Times New Roman"/>
                <a:ea typeface="Times New Roman"/>
                <a:cs typeface="Times New Roman"/>
                <a:sym typeface="Times New Roman"/>
              </a:rPr>
              <a:t>The recorded data can be used to calculate the user behaviour and efficiency of the system.</a:t>
            </a:r>
            <a:endParaRPr b="0" i="0" sz="1800" u="none" cap="none" strike="noStrike">
              <a:solidFill>
                <a:schemeClr val="lt1"/>
              </a:solidFill>
              <a:latin typeface="Times New Roman"/>
              <a:ea typeface="Times New Roman"/>
              <a:cs typeface="Times New Roman"/>
              <a:sym typeface="Times New Roman"/>
            </a:endParaRPr>
          </a:p>
          <a:p>
            <a:pPr indent="-171450" lvl="0" marL="285750" marR="0" rtl="0" algn="l">
              <a:lnSpc>
                <a:spcPct val="90000"/>
              </a:lnSpc>
              <a:spcBef>
                <a:spcPts val="1001"/>
              </a:spcBef>
              <a:spcAft>
                <a:spcPts val="0"/>
              </a:spcAft>
              <a:buClr>
                <a:schemeClr val="lt1"/>
              </a:buClr>
              <a:buSzPts val="18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285750" lvl="0" marL="286110" marR="0" rtl="0" algn="l">
              <a:lnSpc>
                <a:spcPct val="90000"/>
              </a:lnSpc>
              <a:spcBef>
                <a:spcPts val="1001"/>
              </a:spcBef>
              <a:spcAft>
                <a:spcPts val="0"/>
              </a:spcAft>
              <a:buClr>
                <a:schemeClr val="lt1"/>
              </a:buClr>
              <a:buSzPts val="2400"/>
              <a:buFont typeface="Noto Sans Symbols"/>
              <a:buChar char="▪"/>
            </a:pPr>
            <a:r>
              <a:rPr b="0" i="0" lang="en-IN" sz="1800" u="none" cap="none" strike="noStrike">
                <a:solidFill>
                  <a:schemeClr val="lt1"/>
                </a:solidFill>
                <a:latin typeface="Times New Roman"/>
                <a:ea typeface="Times New Roman"/>
                <a:cs typeface="Times New Roman"/>
                <a:sym typeface="Times New Roman"/>
              </a:rPr>
              <a:t>The data is also beneficial to the maintenance engineer as they can localise the fault quicker. Neural Network can be used for fault prediction based on historical fault data.</a:t>
            </a:r>
            <a:endParaRPr b="0" i="0" sz="1800" u="none" cap="none" strike="noStrike">
              <a:solidFill>
                <a:schemeClr val="lt1"/>
              </a:solidFill>
              <a:latin typeface="Times New Roman"/>
              <a:ea typeface="Times New Roman"/>
              <a:cs typeface="Times New Roman"/>
              <a:sym typeface="Times New Roman"/>
            </a:endParaRPr>
          </a:p>
          <a:p>
            <a:pPr indent="-133350" lvl="0" marL="286110" marR="0" rtl="0" algn="l">
              <a:lnSpc>
                <a:spcPct val="90000"/>
              </a:lnSpc>
              <a:spcBef>
                <a:spcPts val="1001"/>
              </a:spcBef>
              <a:spcAft>
                <a:spcPts val="0"/>
              </a:spcAft>
              <a:buClr>
                <a:schemeClr val="lt1"/>
              </a:buClr>
              <a:buSzPts val="24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285750" lvl="0" marL="286110" marR="0" rtl="0" algn="l">
              <a:lnSpc>
                <a:spcPct val="90000"/>
              </a:lnSpc>
              <a:spcBef>
                <a:spcPts val="1001"/>
              </a:spcBef>
              <a:spcAft>
                <a:spcPts val="0"/>
              </a:spcAft>
              <a:buClr>
                <a:schemeClr val="lt1"/>
              </a:buClr>
              <a:buSzPts val="2400"/>
              <a:buFont typeface="Noto Sans Symbols"/>
              <a:buChar char="▪"/>
            </a:pPr>
            <a:r>
              <a:rPr b="0" i="0" lang="en-IN" sz="1800" u="none" cap="none" strike="noStrike">
                <a:solidFill>
                  <a:schemeClr val="lt1"/>
                </a:solidFill>
                <a:latin typeface="Times New Roman"/>
                <a:ea typeface="Times New Roman"/>
                <a:cs typeface="Times New Roman"/>
                <a:sym typeface="Times New Roman"/>
              </a:rPr>
              <a:t>More security for database and administrators as there is no local server and the cloud server employs state-of-art security measure</a:t>
            </a:r>
            <a:endParaRPr/>
          </a:p>
          <a:p>
            <a:pPr indent="-133350" lvl="0" marL="286110" marR="0" rtl="0" algn="l">
              <a:lnSpc>
                <a:spcPct val="90000"/>
              </a:lnSpc>
              <a:spcBef>
                <a:spcPts val="1001"/>
              </a:spcBef>
              <a:spcAft>
                <a:spcPts val="0"/>
              </a:spcAft>
              <a:buClr>
                <a:schemeClr val="lt1"/>
              </a:buClr>
              <a:buSzPts val="2400"/>
              <a:buFont typeface="Noto Sans Symbols"/>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90000"/>
              </a:lnSpc>
              <a:spcBef>
                <a:spcPts val="1001"/>
              </a:spcBef>
              <a:spcAft>
                <a:spcPts val="0"/>
              </a:spcAft>
              <a:buNone/>
            </a:pPr>
            <a:r>
              <a:t/>
            </a:r>
            <a:endParaRPr/>
          </a:p>
          <a:p>
            <a:pPr indent="-133350" lvl="0" marL="286110" marR="0" rtl="0" algn="l">
              <a:lnSpc>
                <a:spcPct val="90000"/>
              </a:lnSpc>
              <a:spcBef>
                <a:spcPts val="1001"/>
              </a:spcBef>
              <a:spcAft>
                <a:spcPts val="0"/>
              </a:spcAft>
              <a:buClr>
                <a:srgbClr val="000000"/>
              </a:buClr>
              <a:buSzPts val="2400"/>
              <a:buFont typeface="Noto Sans Symbols"/>
              <a:buNone/>
            </a:pPr>
            <a:r>
              <a:t/>
            </a:r>
            <a:endParaRPr b="0" i="0" sz="1600" u="none" cap="none" strike="noStrike">
              <a:solidFill>
                <a:schemeClr val="lt1"/>
              </a:solidFill>
              <a:latin typeface="Times New Roman"/>
              <a:ea typeface="Times New Roman"/>
              <a:cs typeface="Times New Roman"/>
              <a:sym typeface="Times New Roman"/>
            </a:endParaRPr>
          </a:p>
          <a:p>
            <a:pPr indent="-184150" lvl="0" marL="285750" marR="0" rtl="0" algn="l">
              <a:lnSpc>
                <a:spcPct val="90000"/>
              </a:lnSpc>
              <a:spcBef>
                <a:spcPts val="1001"/>
              </a:spcBef>
              <a:spcAft>
                <a:spcPts val="0"/>
              </a:spcAft>
              <a:buClr>
                <a:srgbClr val="000000"/>
              </a:buClr>
              <a:buSzPts val="1600"/>
              <a:buFont typeface="Noto Sans Symbols"/>
              <a:buNone/>
            </a:pPr>
            <a:r>
              <a:t/>
            </a:r>
            <a:endParaRPr b="0" i="0" sz="1600" u="none" cap="none" strike="noStrike">
              <a:solidFill>
                <a:schemeClr val="lt1"/>
              </a:solidFill>
              <a:latin typeface="Times New Roman"/>
              <a:ea typeface="Times New Roman"/>
              <a:cs typeface="Times New Roman"/>
              <a:sym typeface="Times New Roman"/>
            </a:endParaRPr>
          </a:p>
        </p:txBody>
      </p:sp>
      <p:sp>
        <p:nvSpPr>
          <p:cNvPr id="100" name="Google Shape;100;p17"/>
          <p:cNvSpPr txBox="1"/>
          <p:nvPr/>
        </p:nvSpPr>
        <p:spPr>
          <a:xfrm>
            <a:off x="0" y="180000"/>
            <a:ext cx="12191760" cy="720000"/>
          </a:xfrm>
          <a:prstGeom prst="rect">
            <a:avLst/>
          </a:prstGeom>
          <a:solidFill>
            <a:srgbClr val="000000">
              <a:alpha val="70588"/>
            </a:srgb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n-IN" sz="2800" u="none" cap="none" strike="noStrike">
                <a:solidFill>
                  <a:srgbClr val="FFFFFF"/>
                </a:solidFill>
                <a:latin typeface="Times New Roman"/>
                <a:ea typeface="Times New Roman"/>
                <a:cs typeface="Times New Roman"/>
                <a:sym typeface="Times New Roman"/>
              </a:rPr>
              <a:t>WHAT OUR PROJECT OFFERS TO THE CONSUMER/INDUSTRY</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nvSpPr>
        <p:spPr>
          <a:xfrm>
            <a:off x="0" y="180000"/>
            <a:ext cx="12191760" cy="720000"/>
          </a:xfrm>
          <a:prstGeom prst="rect">
            <a:avLst/>
          </a:prstGeom>
          <a:solidFill>
            <a:schemeClr val="dk1">
              <a:alpha val="88627"/>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n-IN" sz="2800" u="none" cap="none" strike="noStrike">
                <a:solidFill>
                  <a:schemeClr val="lt1"/>
                </a:solidFill>
                <a:latin typeface="Times New Roman"/>
                <a:ea typeface="Times New Roman"/>
                <a:cs typeface="Times New Roman"/>
                <a:sym typeface="Times New Roman"/>
              </a:rPr>
              <a:t>HOW OUR PROJECT IS RELEVANT IN THE CURRENT SCENARIO</a:t>
            </a:r>
            <a:endParaRPr b="0" i="0" sz="2800" u="none" cap="none" strike="noStrike">
              <a:solidFill>
                <a:schemeClr val="lt1"/>
              </a:solidFill>
              <a:latin typeface="Calibri"/>
              <a:ea typeface="Calibri"/>
              <a:cs typeface="Calibri"/>
              <a:sym typeface="Calibri"/>
            </a:endParaRPr>
          </a:p>
        </p:txBody>
      </p:sp>
      <p:sp>
        <p:nvSpPr>
          <p:cNvPr id="106" name="Google Shape;106;p18"/>
          <p:cNvSpPr txBox="1"/>
          <p:nvPr/>
        </p:nvSpPr>
        <p:spPr>
          <a:xfrm>
            <a:off x="428017" y="1245140"/>
            <a:ext cx="11313268" cy="5272392"/>
          </a:xfrm>
          <a:prstGeom prst="rect">
            <a:avLst/>
          </a:prstGeom>
          <a:solidFill>
            <a:schemeClr val="dk1">
              <a:alpha val="8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7" name="Google Shape;107;p18"/>
          <p:cNvPicPr preferRelativeResize="0"/>
          <p:nvPr/>
        </p:nvPicPr>
        <p:blipFill rotWithShape="1">
          <a:blip r:embed="rId4">
            <a:alphaModFix/>
          </a:blip>
          <a:srcRect b="0" l="0" r="0" t="0"/>
          <a:stretch/>
        </p:blipFill>
        <p:spPr>
          <a:xfrm>
            <a:off x="6096000" y="1786205"/>
            <a:ext cx="1928175" cy="1918746"/>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08" name="Google Shape;108;p18"/>
          <p:cNvSpPr txBox="1"/>
          <p:nvPr/>
        </p:nvSpPr>
        <p:spPr>
          <a:xfrm>
            <a:off x="1079770" y="2406772"/>
            <a:ext cx="2938230" cy="646331"/>
          </a:xfrm>
          <a:prstGeom prst="rect">
            <a:avLst/>
          </a:prstGeom>
          <a:solidFill>
            <a:srgbClr val="F2F2F2">
              <a:alpha val="85882"/>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Remote planning</a:t>
            </a:r>
            <a:endParaRPr/>
          </a:p>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And Decision-making</a:t>
            </a:r>
            <a:endParaRPr/>
          </a:p>
        </p:txBody>
      </p:sp>
      <p:pic>
        <p:nvPicPr>
          <p:cNvPr id="109" name="Google Shape;109;p18"/>
          <p:cNvPicPr preferRelativeResize="0"/>
          <p:nvPr/>
        </p:nvPicPr>
        <p:blipFill rotWithShape="1">
          <a:blip r:embed="rId5">
            <a:alphaModFix/>
          </a:blip>
          <a:srcRect b="0" l="0" r="0" t="0"/>
          <a:stretch/>
        </p:blipFill>
        <p:spPr>
          <a:xfrm>
            <a:off x="3809770" y="1751109"/>
            <a:ext cx="1963365" cy="1957658"/>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10" name="Google Shape;110;p18"/>
          <p:cNvSpPr txBox="1"/>
          <p:nvPr/>
        </p:nvSpPr>
        <p:spPr>
          <a:xfrm>
            <a:off x="1079770" y="4547233"/>
            <a:ext cx="2938230" cy="646331"/>
          </a:xfrm>
          <a:prstGeom prst="rect">
            <a:avLst/>
          </a:prstGeom>
          <a:solidFill>
            <a:srgbClr val="F2F2F2">
              <a:alpha val="85882"/>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Reduced Cost due to </a:t>
            </a:r>
            <a:endParaRPr/>
          </a:p>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more usage</a:t>
            </a:r>
            <a:endParaRPr/>
          </a:p>
        </p:txBody>
      </p:sp>
      <p:pic>
        <p:nvPicPr>
          <p:cNvPr id="111" name="Google Shape;111;p18"/>
          <p:cNvPicPr preferRelativeResize="0"/>
          <p:nvPr/>
        </p:nvPicPr>
        <p:blipFill rotWithShape="1">
          <a:blip r:embed="rId6">
            <a:alphaModFix/>
          </a:blip>
          <a:srcRect b="0" l="0" r="0" t="0"/>
          <a:stretch/>
        </p:blipFill>
        <p:spPr>
          <a:xfrm>
            <a:off x="3815479" y="3881336"/>
            <a:ext cx="1957658" cy="1957658"/>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12" name="Google Shape;112;p18"/>
          <p:cNvSpPr txBox="1"/>
          <p:nvPr/>
        </p:nvSpPr>
        <p:spPr>
          <a:xfrm>
            <a:off x="7862961" y="4532683"/>
            <a:ext cx="2938230" cy="646331"/>
          </a:xfrm>
          <a:prstGeom prst="rect">
            <a:avLst/>
          </a:prstGeom>
          <a:solidFill>
            <a:srgbClr val="F2F2F2">
              <a:alpha val="85882"/>
            </a:srgbClr>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Easy to use without extensive training</a:t>
            </a:r>
            <a:endParaRPr/>
          </a:p>
        </p:txBody>
      </p:sp>
      <p:sp>
        <p:nvSpPr>
          <p:cNvPr id="113" name="Google Shape;113;p18"/>
          <p:cNvSpPr txBox="1"/>
          <p:nvPr/>
        </p:nvSpPr>
        <p:spPr>
          <a:xfrm>
            <a:off x="7885889" y="2396038"/>
            <a:ext cx="2938230" cy="646331"/>
          </a:xfrm>
          <a:prstGeom prst="rect">
            <a:avLst/>
          </a:prstGeom>
          <a:solidFill>
            <a:srgbClr val="F2F2F2">
              <a:alpha val="85882"/>
            </a:srgbClr>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Technical advancements and increased security</a:t>
            </a:r>
            <a:endParaRPr/>
          </a:p>
        </p:txBody>
      </p:sp>
      <p:sp>
        <p:nvSpPr>
          <p:cNvPr id="114" name="Google Shape;114;p18"/>
          <p:cNvSpPr txBox="1"/>
          <p:nvPr/>
        </p:nvSpPr>
        <p:spPr>
          <a:xfrm>
            <a:off x="5104705" y="3562311"/>
            <a:ext cx="159533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chemeClr val="lt1"/>
                </a:solidFill>
                <a:latin typeface="Arial"/>
                <a:ea typeface="Arial"/>
                <a:cs typeface="Arial"/>
                <a:sym typeface="Arial"/>
              </a:rPr>
              <a:t>COVID-19</a:t>
            </a:r>
            <a:endParaRPr/>
          </a:p>
        </p:txBody>
      </p:sp>
      <p:pic>
        <p:nvPicPr>
          <p:cNvPr id="115" name="Google Shape;115;p18"/>
          <p:cNvPicPr preferRelativeResize="0"/>
          <p:nvPr/>
        </p:nvPicPr>
        <p:blipFill rotWithShape="1">
          <a:blip r:embed="rId7">
            <a:alphaModFix/>
          </a:blip>
          <a:srcRect b="0" l="0" r="0" t="0"/>
          <a:stretch/>
        </p:blipFill>
        <p:spPr>
          <a:xfrm>
            <a:off x="6084651" y="3881336"/>
            <a:ext cx="1924340" cy="1957658"/>
          </a:xfrm>
          <a:prstGeom prst="ellipse">
            <a:avLst/>
          </a:prstGeom>
          <a:noFill/>
          <a:ln cap="rnd" cmpd="sng" w="63500">
            <a:solidFill>
              <a:srgbClr val="000000"/>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19"/>
          <p:cNvSpPr txBox="1"/>
          <p:nvPr/>
        </p:nvSpPr>
        <p:spPr>
          <a:xfrm>
            <a:off x="738360" y="1248480"/>
            <a:ext cx="10715040" cy="5373720"/>
          </a:xfrm>
          <a:prstGeom prst="rect">
            <a:avLst/>
          </a:prstGeom>
          <a:solidFill>
            <a:schemeClr val="dk1">
              <a:alpha val="80000"/>
            </a:schemeClr>
          </a:solidFill>
          <a:ln>
            <a:noFill/>
          </a:ln>
        </p:spPr>
        <p:txBody>
          <a:bodyPr anchorCtr="0" anchor="t" bIns="45700" lIns="91425" spcFirstLastPara="1" rIns="91425" wrap="square" tIns="45700">
            <a:noAutofit/>
          </a:bodyPr>
          <a:lstStyle/>
          <a:p>
            <a:pPr indent="-342900" lvl="0" marL="343260" marR="0" rtl="0" algn="l">
              <a:lnSpc>
                <a:spcPct val="9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Sensor Data acquisition from multiple sensors in a Micro-grid.</a:t>
            </a:r>
            <a:endParaRPr b="0" i="0" sz="2400" u="none" cap="none" strike="noStrike">
              <a:solidFill>
                <a:schemeClr val="lt1"/>
              </a:solidFill>
              <a:latin typeface="Calibri"/>
              <a:ea typeface="Calibri"/>
              <a:cs typeface="Calibri"/>
              <a:sym typeface="Calibri"/>
            </a:endParaRPr>
          </a:p>
          <a:p>
            <a:pPr indent="-190500" lvl="0" marL="342900" marR="0" rtl="0" algn="l">
              <a:lnSpc>
                <a:spcPct val="90000"/>
              </a:lnSpc>
              <a:spcBef>
                <a:spcPts val="1001"/>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342900" lvl="0" marL="343260" marR="0" rtl="0" algn="l">
              <a:lnSpc>
                <a:spcPct val="90000"/>
              </a:lnSpc>
              <a:spcBef>
                <a:spcPts val="1001"/>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Optimally quantifying sensor data for fast transfer to cloud.</a:t>
            </a:r>
            <a:endParaRPr b="0" i="0" sz="2400" u="none" cap="none" strike="noStrike">
              <a:solidFill>
                <a:schemeClr val="lt1"/>
              </a:solidFill>
              <a:latin typeface="Calibri"/>
              <a:ea typeface="Calibri"/>
              <a:cs typeface="Calibri"/>
              <a:sym typeface="Calibri"/>
            </a:endParaRPr>
          </a:p>
          <a:p>
            <a:pPr indent="-190500" lvl="0" marL="342900" marR="0" rtl="0" algn="l">
              <a:lnSpc>
                <a:spcPct val="90000"/>
              </a:lnSpc>
              <a:spcBef>
                <a:spcPts val="1001"/>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342900" lvl="0" marL="343260" marR="0" rtl="0" algn="l">
              <a:lnSpc>
                <a:spcPct val="90000"/>
              </a:lnSpc>
              <a:spcBef>
                <a:spcPts val="1001"/>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Use of State estimation for current sensor reduction.</a:t>
            </a:r>
            <a:endParaRPr b="0" i="0" sz="2400" u="none" cap="none" strike="noStrike">
              <a:solidFill>
                <a:schemeClr val="lt1"/>
              </a:solidFill>
              <a:latin typeface="Calibri"/>
              <a:ea typeface="Calibri"/>
              <a:cs typeface="Calibri"/>
              <a:sym typeface="Calibri"/>
            </a:endParaRPr>
          </a:p>
          <a:p>
            <a:pPr indent="-190500" lvl="0" marL="342900" marR="0" rtl="0" algn="l">
              <a:lnSpc>
                <a:spcPct val="90000"/>
              </a:lnSpc>
              <a:spcBef>
                <a:spcPts val="1001"/>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342900" lvl="0" marL="343260" marR="0" rtl="0" algn="l">
              <a:lnSpc>
                <a:spcPct val="90000"/>
              </a:lnSpc>
              <a:spcBef>
                <a:spcPts val="1001"/>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Use of objective function and PSO to maximize power intake from renewable sources and calculation of injected/absorbed power of the micro grid.</a:t>
            </a:r>
            <a:endParaRPr b="0" i="0" sz="2400" u="none" cap="none" strike="noStrike">
              <a:solidFill>
                <a:schemeClr val="lt1"/>
              </a:solidFill>
              <a:latin typeface="Calibri"/>
              <a:ea typeface="Calibri"/>
              <a:cs typeface="Calibri"/>
              <a:sym typeface="Calibri"/>
            </a:endParaRPr>
          </a:p>
          <a:p>
            <a:pPr indent="-190500" lvl="0" marL="342900" marR="0" rtl="0" algn="l">
              <a:lnSpc>
                <a:spcPct val="90000"/>
              </a:lnSpc>
              <a:spcBef>
                <a:spcPts val="1001"/>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342900" lvl="0" marL="343260" marR="0" rtl="0" algn="l">
              <a:lnSpc>
                <a:spcPct val="90000"/>
              </a:lnSpc>
              <a:spcBef>
                <a:spcPts val="1001"/>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Data processing on cloud to create visual insights.</a:t>
            </a:r>
            <a:endParaRPr b="0" i="0" sz="2400" u="none" cap="none" strike="noStrike">
              <a:solidFill>
                <a:schemeClr val="lt1"/>
              </a:solidFill>
              <a:latin typeface="Calibri"/>
              <a:ea typeface="Calibri"/>
              <a:cs typeface="Calibri"/>
              <a:sym typeface="Calibri"/>
            </a:endParaRPr>
          </a:p>
          <a:p>
            <a:pPr indent="-190500" lvl="0" marL="342900" marR="0" rtl="0" algn="l">
              <a:lnSpc>
                <a:spcPct val="90000"/>
              </a:lnSpc>
              <a:spcBef>
                <a:spcPts val="1001"/>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342900" lvl="0" marL="343260" marR="0" rtl="0" algn="l">
              <a:lnSpc>
                <a:spcPct val="90000"/>
              </a:lnSpc>
              <a:spcBef>
                <a:spcPts val="1001"/>
              </a:spcBef>
              <a:spcAft>
                <a:spcPts val="0"/>
              </a:spcAft>
              <a:buClr>
                <a:schemeClr val="lt1"/>
              </a:buClr>
              <a:buSzPts val="2400"/>
              <a:buFont typeface="Noto Sans Symbols"/>
              <a:buChar char="▪"/>
            </a:pPr>
            <a:r>
              <a:rPr b="0" i="0" lang="en-IN" sz="2400" u="none" cap="none" strike="noStrike">
                <a:solidFill>
                  <a:schemeClr val="lt1"/>
                </a:solidFill>
                <a:latin typeface="Times New Roman"/>
                <a:ea typeface="Times New Roman"/>
                <a:cs typeface="Times New Roman"/>
                <a:sym typeface="Times New Roman"/>
              </a:rPr>
              <a:t>Benefits of cloud server are </a:t>
            </a:r>
            <a:r>
              <a:rPr b="1" i="0" lang="en-IN" sz="2400" u="none" cap="none" strike="noStrike">
                <a:solidFill>
                  <a:schemeClr val="lt1"/>
                </a:solidFill>
                <a:latin typeface="Times New Roman"/>
                <a:ea typeface="Times New Roman"/>
                <a:cs typeface="Times New Roman"/>
                <a:sym typeface="Times New Roman"/>
              </a:rPr>
              <a:t>high processing power</a:t>
            </a:r>
            <a:r>
              <a:rPr b="0" i="0" lang="en-IN" sz="2400" u="none" cap="none" strike="noStrike">
                <a:solidFill>
                  <a:schemeClr val="lt1"/>
                </a:solidFill>
                <a:latin typeface="Times New Roman"/>
                <a:ea typeface="Times New Roman"/>
                <a:cs typeface="Times New Roman"/>
                <a:sym typeface="Times New Roman"/>
              </a:rPr>
              <a:t>, </a:t>
            </a:r>
            <a:r>
              <a:rPr b="1" i="0" lang="en-IN" sz="2400" u="none" cap="none" strike="noStrike">
                <a:solidFill>
                  <a:schemeClr val="lt1"/>
                </a:solidFill>
                <a:latin typeface="Times New Roman"/>
                <a:ea typeface="Times New Roman"/>
                <a:cs typeface="Times New Roman"/>
                <a:sym typeface="Times New Roman"/>
              </a:rPr>
              <a:t>scalability</a:t>
            </a:r>
            <a:r>
              <a:rPr b="0" i="0" lang="en-IN" sz="2400" u="none" cap="none" strike="noStrike">
                <a:solidFill>
                  <a:schemeClr val="lt1"/>
                </a:solidFill>
                <a:latin typeface="Times New Roman"/>
                <a:ea typeface="Times New Roman"/>
                <a:cs typeface="Times New Roman"/>
                <a:sym typeface="Times New Roman"/>
              </a:rPr>
              <a:t>, </a:t>
            </a:r>
            <a:r>
              <a:rPr b="1" i="0" lang="en-IN" sz="2400" u="none" cap="none" strike="noStrike">
                <a:solidFill>
                  <a:schemeClr val="lt1"/>
                </a:solidFill>
                <a:latin typeface="Times New Roman"/>
                <a:ea typeface="Times New Roman"/>
                <a:cs typeface="Times New Roman"/>
                <a:sym typeface="Times New Roman"/>
              </a:rPr>
              <a:t>customizability.</a:t>
            </a:r>
            <a:endParaRPr b="0" i="0" sz="2400" u="none" cap="none" strike="noStrike">
              <a:solidFill>
                <a:schemeClr val="lt1"/>
              </a:solidFill>
              <a:latin typeface="Calibri"/>
              <a:ea typeface="Calibri"/>
              <a:cs typeface="Calibri"/>
              <a:sym typeface="Calibri"/>
            </a:endParaRPr>
          </a:p>
        </p:txBody>
      </p:sp>
      <p:sp>
        <p:nvSpPr>
          <p:cNvPr id="121" name="Google Shape;121;p19"/>
          <p:cNvSpPr/>
          <p:nvPr/>
        </p:nvSpPr>
        <p:spPr>
          <a:xfrm>
            <a:off x="0" y="235440"/>
            <a:ext cx="12191760" cy="720000"/>
          </a:xfrm>
          <a:prstGeom prst="rect">
            <a:avLst/>
          </a:prstGeom>
          <a:solidFill>
            <a:schemeClr val="dk1">
              <a:alpha val="72941"/>
            </a:scheme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INTRODUCTION</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25" name="Shape 125"/>
        <p:cNvGrpSpPr/>
        <p:nvPr/>
      </p:nvGrpSpPr>
      <p:grpSpPr>
        <a:xfrm>
          <a:off x="0" y="0"/>
          <a:ext cx="0" cy="0"/>
          <a:chOff x="0" y="0"/>
          <a:chExt cx="0" cy="0"/>
        </a:xfrm>
      </p:grpSpPr>
      <p:sp>
        <p:nvSpPr>
          <p:cNvPr id="126" name="Google Shape;126;p20"/>
          <p:cNvSpPr/>
          <p:nvPr/>
        </p:nvSpPr>
        <p:spPr>
          <a:xfrm>
            <a:off x="98640" y="1525680"/>
            <a:ext cx="11994720" cy="4690294"/>
          </a:xfrm>
          <a:prstGeom prst="rect">
            <a:avLst/>
          </a:prstGeom>
          <a:solidFill>
            <a:schemeClr val="l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20"/>
          <p:cNvSpPr/>
          <p:nvPr/>
        </p:nvSpPr>
        <p:spPr>
          <a:xfrm>
            <a:off x="0" y="235440"/>
            <a:ext cx="12191760" cy="720000"/>
          </a:xfrm>
          <a:prstGeom prst="rect">
            <a:avLst/>
          </a:prstGeom>
          <a:solidFill>
            <a:srgbClr val="595959">
              <a:alpha val="8000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METHODOLOGY</a:t>
            </a:r>
            <a:endParaRPr b="0" i="0" sz="3600" u="none" cap="none" strike="noStrike">
              <a:solidFill>
                <a:schemeClr val="lt1"/>
              </a:solidFill>
              <a:latin typeface="Arial"/>
              <a:ea typeface="Arial"/>
              <a:cs typeface="Arial"/>
              <a:sym typeface="Arial"/>
            </a:endParaRPr>
          </a:p>
        </p:txBody>
      </p:sp>
      <p:pic>
        <p:nvPicPr>
          <p:cNvPr id="128" name="Google Shape;128;p20"/>
          <p:cNvPicPr preferRelativeResize="0"/>
          <p:nvPr/>
        </p:nvPicPr>
        <p:blipFill rotWithShape="1">
          <a:blip r:embed="rId3">
            <a:alphaModFix/>
          </a:blip>
          <a:srcRect b="0" l="0" r="0" t="0"/>
          <a:stretch/>
        </p:blipFill>
        <p:spPr>
          <a:xfrm rot="-2101200">
            <a:off x="444600" y="1996200"/>
            <a:ext cx="576000" cy="576000"/>
          </a:xfrm>
          <a:prstGeom prst="rect">
            <a:avLst/>
          </a:prstGeom>
          <a:noFill/>
          <a:ln>
            <a:noFill/>
          </a:ln>
        </p:spPr>
      </p:pic>
      <p:pic>
        <p:nvPicPr>
          <p:cNvPr id="129" name="Google Shape;129;p20"/>
          <p:cNvPicPr preferRelativeResize="0"/>
          <p:nvPr/>
        </p:nvPicPr>
        <p:blipFill rotWithShape="1">
          <a:blip r:embed="rId3">
            <a:alphaModFix/>
          </a:blip>
          <a:srcRect b="0" l="0" r="0" t="0"/>
          <a:stretch/>
        </p:blipFill>
        <p:spPr>
          <a:xfrm rot="-2101200">
            <a:off x="1247400" y="1996200"/>
            <a:ext cx="576000" cy="576000"/>
          </a:xfrm>
          <a:prstGeom prst="rect">
            <a:avLst/>
          </a:prstGeom>
          <a:noFill/>
          <a:ln>
            <a:noFill/>
          </a:ln>
        </p:spPr>
      </p:pic>
      <p:pic>
        <p:nvPicPr>
          <p:cNvPr id="130" name="Google Shape;130;p20"/>
          <p:cNvPicPr preferRelativeResize="0"/>
          <p:nvPr/>
        </p:nvPicPr>
        <p:blipFill rotWithShape="1">
          <a:blip r:embed="rId3">
            <a:alphaModFix/>
          </a:blip>
          <a:srcRect b="0" l="0" r="0" t="0"/>
          <a:stretch/>
        </p:blipFill>
        <p:spPr>
          <a:xfrm rot="-2101200">
            <a:off x="2050200" y="1996200"/>
            <a:ext cx="576000" cy="576000"/>
          </a:xfrm>
          <a:prstGeom prst="rect">
            <a:avLst/>
          </a:prstGeom>
          <a:noFill/>
          <a:ln>
            <a:noFill/>
          </a:ln>
        </p:spPr>
      </p:pic>
      <p:pic>
        <p:nvPicPr>
          <p:cNvPr id="131" name="Google Shape;131;p20"/>
          <p:cNvPicPr preferRelativeResize="0"/>
          <p:nvPr/>
        </p:nvPicPr>
        <p:blipFill rotWithShape="1">
          <a:blip r:embed="rId3">
            <a:alphaModFix/>
          </a:blip>
          <a:srcRect b="0" l="0" r="0" t="0"/>
          <a:stretch/>
        </p:blipFill>
        <p:spPr>
          <a:xfrm rot="-2101200">
            <a:off x="2853000" y="1996200"/>
            <a:ext cx="576000" cy="576000"/>
          </a:xfrm>
          <a:prstGeom prst="rect">
            <a:avLst/>
          </a:prstGeom>
          <a:noFill/>
          <a:ln>
            <a:noFill/>
          </a:ln>
        </p:spPr>
      </p:pic>
      <p:pic>
        <p:nvPicPr>
          <p:cNvPr id="132" name="Google Shape;132;p20"/>
          <p:cNvPicPr preferRelativeResize="0"/>
          <p:nvPr/>
        </p:nvPicPr>
        <p:blipFill rotWithShape="1">
          <a:blip r:embed="rId3">
            <a:alphaModFix/>
          </a:blip>
          <a:srcRect b="0" l="0" r="0" t="0"/>
          <a:stretch/>
        </p:blipFill>
        <p:spPr>
          <a:xfrm rot="-2101200">
            <a:off x="444600" y="2647440"/>
            <a:ext cx="576000" cy="576000"/>
          </a:xfrm>
          <a:prstGeom prst="rect">
            <a:avLst/>
          </a:prstGeom>
          <a:noFill/>
          <a:ln>
            <a:noFill/>
          </a:ln>
        </p:spPr>
      </p:pic>
      <p:pic>
        <p:nvPicPr>
          <p:cNvPr id="133" name="Google Shape;133;p20"/>
          <p:cNvPicPr preferRelativeResize="0"/>
          <p:nvPr/>
        </p:nvPicPr>
        <p:blipFill rotWithShape="1">
          <a:blip r:embed="rId3">
            <a:alphaModFix/>
          </a:blip>
          <a:srcRect b="0" l="0" r="0" t="0"/>
          <a:stretch/>
        </p:blipFill>
        <p:spPr>
          <a:xfrm rot="-2101200">
            <a:off x="1247400" y="2647440"/>
            <a:ext cx="576000" cy="576000"/>
          </a:xfrm>
          <a:prstGeom prst="rect">
            <a:avLst/>
          </a:prstGeom>
          <a:noFill/>
          <a:ln>
            <a:noFill/>
          </a:ln>
        </p:spPr>
      </p:pic>
      <p:pic>
        <p:nvPicPr>
          <p:cNvPr id="134" name="Google Shape;134;p20"/>
          <p:cNvPicPr preferRelativeResize="0"/>
          <p:nvPr/>
        </p:nvPicPr>
        <p:blipFill rotWithShape="1">
          <a:blip r:embed="rId3">
            <a:alphaModFix/>
          </a:blip>
          <a:srcRect b="0" l="0" r="0" t="0"/>
          <a:stretch/>
        </p:blipFill>
        <p:spPr>
          <a:xfrm rot="-2101200">
            <a:off x="2050200" y="2647440"/>
            <a:ext cx="576000" cy="576000"/>
          </a:xfrm>
          <a:prstGeom prst="rect">
            <a:avLst/>
          </a:prstGeom>
          <a:noFill/>
          <a:ln>
            <a:noFill/>
          </a:ln>
        </p:spPr>
      </p:pic>
      <p:pic>
        <p:nvPicPr>
          <p:cNvPr id="135" name="Google Shape;135;p20"/>
          <p:cNvPicPr preferRelativeResize="0"/>
          <p:nvPr/>
        </p:nvPicPr>
        <p:blipFill rotWithShape="1">
          <a:blip r:embed="rId3">
            <a:alphaModFix/>
          </a:blip>
          <a:srcRect b="0" l="0" r="0" t="0"/>
          <a:stretch/>
        </p:blipFill>
        <p:spPr>
          <a:xfrm rot="-2101200">
            <a:off x="2853000" y="2647440"/>
            <a:ext cx="576000" cy="576000"/>
          </a:xfrm>
          <a:prstGeom prst="rect">
            <a:avLst/>
          </a:prstGeom>
          <a:noFill/>
          <a:ln>
            <a:noFill/>
          </a:ln>
        </p:spPr>
      </p:pic>
      <p:pic>
        <p:nvPicPr>
          <p:cNvPr id="136" name="Google Shape;136;p20"/>
          <p:cNvPicPr preferRelativeResize="0"/>
          <p:nvPr/>
        </p:nvPicPr>
        <p:blipFill rotWithShape="1">
          <a:blip r:embed="rId4">
            <a:alphaModFix/>
          </a:blip>
          <a:srcRect b="0" l="0" r="0" t="0"/>
          <a:stretch/>
        </p:blipFill>
        <p:spPr>
          <a:xfrm>
            <a:off x="425880" y="3835440"/>
            <a:ext cx="681840" cy="681840"/>
          </a:xfrm>
          <a:prstGeom prst="rect">
            <a:avLst/>
          </a:prstGeom>
          <a:noFill/>
          <a:ln>
            <a:noFill/>
          </a:ln>
        </p:spPr>
      </p:pic>
      <p:pic>
        <p:nvPicPr>
          <p:cNvPr id="137" name="Google Shape;137;p20"/>
          <p:cNvPicPr preferRelativeResize="0"/>
          <p:nvPr/>
        </p:nvPicPr>
        <p:blipFill rotWithShape="1">
          <a:blip r:embed="rId4">
            <a:alphaModFix/>
          </a:blip>
          <a:srcRect b="0" l="0" r="0" t="0"/>
          <a:stretch/>
        </p:blipFill>
        <p:spPr>
          <a:xfrm>
            <a:off x="1175040" y="3835440"/>
            <a:ext cx="681840" cy="681840"/>
          </a:xfrm>
          <a:prstGeom prst="rect">
            <a:avLst/>
          </a:prstGeom>
          <a:noFill/>
          <a:ln>
            <a:noFill/>
          </a:ln>
        </p:spPr>
      </p:pic>
      <p:pic>
        <p:nvPicPr>
          <p:cNvPr id="138" name="Google Shape;138;p20"/>
          <p:cNvPicPr preferRelativeResize="0"/>
          <p:nvPr/>
        </p:nvPicPr>
        <p:blipFill rotWithShape="1">
          <a:blip r:embed="rId4">
            <a:alphaModFix/>
          </a:blip>
          <a:srcRect b="0" l="0" r="0" t="0"/>
          <a:stretch/>
        </p:blipFill>
        <p:spPr>
          <a:xfrm>
            <a:off x="1977480" y="3835440"/>
            <a:ext cx="681840" cy="681840"/>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a:off x="2739960" y="3835440"/>
            <a:ext cx="681840" cy="681840"/>
          </a:xfrm>
          <a:prstGeom prst="rect">
            <a:avLst/>
          </a:prstGeom>
          <a:noFill/>
          <a:ln>
            <a:noFill/>
          </a:ln>
        </p:spPr>
      </p:pic>
      <p:pic>
        <p:nvPicPr>
          <p:cNvPr id="140" name="Google Shape;140;p20"/>
          <p:cNvPicPr preferRelativeResize="0"/>
          <p:nvPr/>
        </p:nvPicPr>
        <p:blipFill rotWithShape="1">
          <a:blip r:embed="rId4">
            <a:alphaModFix/>
          </a:blip>
          <a:srcRect b="0" l="0" r="0" t="0"/>
          <a:stretch/>
        </p:blipFill>
        <p:spPr>
          <a:xfrm>
            <a:off x="345960" y="4617000"/>
            <a:ext cx="681840" cy="681840"/>
          </a:xfrm>
          <a:prstGeom prst="rect">
            <a:avLst/>
          </a:prstGeom>
          <a:noFill/>
          <a:ln>
            <a:noFill/>
          </a:ln>
        </p:spPr>
      </p:pic>
      <p:pic>
        <p:nvPicPr>
          <p:cNvPr id="141" name="Google Shape;141;p20"/>
          <p:cNvPicPr preferRelativeResize="0"/>
          <p:nvPr/>
        </p:nvPicPr>
        <p:blipFill rotWithShape="1">
          <a:blip r:embed="rId4">
            <a:alphaModFix/>
          </a:blip>
          <a:srcRect b="0" l="0" r="0" t="0"/>
          <a:stretch/>
        </p:blipFill>
        <p:spPr>
          <a:xfrm>
            <a:off x="1094760" y="4617000"/>
            <a:ext cx="681840" cy="681840"/>
          </a:xfrm>
          <a:prstGeom prst="rect">
            <a:avLst/>
          </a:prstGeom>
          <a:noFill/>
          <a:ln>
            <a:noFill/>
          </a:ln>
        </p:spPr>
      </p:pic>
      <p:pic>
        <p:nvPicPr>
          <p:cNvPr id="142" name="Google Shape;142;p20"/>
          <p:cNvPicPr preferRelativeResize="0"/>
          <p:nvPr/>
        </p:nvPicPr>
        <p:blipFill rotWithShape="1">
          <a:blip r:embed="rId4">
            <a:alphaModFix/>
          </a:blip>
          <a:srcRect b="0" l="0" r="0" t="0"/>
          <a:stretch/>
        </p:blipFill>
        <p:spPr>
          <a:xfrm>
            <a:off x="1897560" y="4617000"/>
            <a:ext cx="681840" cy="681840"/>
          </a:xfrm>
          <a:prstGeom prst="rect">
            <a:avLst/>
          </a:prstGeom>
          <a:noFill/>
          <a:ln>
            <a:noFill/>
          </a:ln>
        </p:spPr>
      </p:pic>
      <p:pic>
        <p:nvPicPr>
          <p:cNvPr id="143" name="Google Shape;143;p20"/>
          <p:cNvPicPr preferRelativeResize="0"/>
          <p:nvPr/>
        </p:nvPicPr>
        <p:blipFill rotWithShape="1">
          <a:blip r:embed="rId4">
            <a:alphaModFix/>
          </a:blip>
          <a:srcRect b="0" l="0" r="0" t="0"/>
          <a:stretch/>
        </p:blipFill>
        <p:spPr>
          <a:xfrm>
            <a:off x="2660040" y="4617000"/>
            <a:ext cx="681840" cy="681840"/>
          </a:xfrm>
          <a:prstGeom prst="rect">
            <a:avLst/>
          </a:prstGeom>
          <a:noFill/>
          <a:ln>
            <a:noFill/>
          </a:ln>
        </p:spPr>
      </p:pic>
      <p:sp>
        <p:nvSpPr>
          <p:cNvPr id="144" name="Google Shape;144;p20"/>
          <p:cNvSpPr/>
          <p:nvPr/>
        </p:nvSpPr>
        <p:spPr>
          <a:xfrm>
            <a:off x="305280" y="1908720"/>
            <a:ext cx="3337920" cy="1344600"/>
          </a:xfrm>
          <a:prstGeom prst="rect">
            <a:avLst/>
          </a:prstGeom>
          <a:noFill/>
          <a:ln cap="flat" cmpd="sng" w="126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a:off x="305280" y="3650400"/>
            <a:ext cx="3337920" cy="1828440"/>
          </a:xfrm>
          <a:prstGeom prst="rect">
            <a:avLst/>
          </a:prstGeom>
          <a:noFill/>
          <a:ln cap="flat" cmpd="sng" w="126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a:off x="98640" y="1525680"/>
            <a:ext cx="428004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Sensors connected to the power system</a:t>
            </a:r>
            <a:endParaRPr b="0" i="0" sz="1800" u="none" cap="none" strike="noStrike">
              <a:solidFill>
                <a:srgbClr val="000000"/>
              </a:solidFill>
              <a:latin typeface="Arial"/>
              <a:ea typeface="Arial"/>
              <a:cs typeface="Arial"/>
              <a:sym typeface="Arial"/>
            </a:endParaRPr>
          </a:p>
        </p:txBody>
      </p:sp>
      <p:cxnSp>
        <p:nvCxnSpPr>
          <p:cNvPr id="147" name="Google Shape;147;p20"/>
          <p:cNvCxnSpPr/>
          <p:nvPr/>
        </p:nvCxnSpPr>
        <p:spPr>
          <a:xfrm>
            <a:off x="3643920" y="2581200"/>
            <a:ext cx="815100" cy="771000"/>
          </a:xfrm>
          <a:prstGeom prst="bentConnector3">
            <a:avLst>
              <a:gd fmla="val 49996" name="adj1"/>
            </a:avLst>
          </a:prstGeom>
          <a:noFill/>
          <a:ln cap="flat" cmpd="sng" w="9525">
            <a:solidFill>
              <a:srgbClr val="000000"/>
            </a:solidFill>
            <a:prstDash val="solid"/>
            <a:miter lim="8000"/>
            <a:headEnd len="sm" w="sm" type="none"/>
            <a:tailEnd len="med" w="med" type="triangle"/>
          </a:ln>
        </p:spPr>
      </p:cxnSp>
      <p:cxnSp>
        <p:nvCxnSpPr>
          <p:cNvPr id="148" name="Google Shape;148;p20"/>
          <p:cNvCxnSpPr/>
          <p:nvPr/>
        </p:nvCxnSpPr>
        <p:spPr>
          <a:xfrm flipH="1" rot="10800000">
            <a:off x="3643920" y="3106740"/>
            <a:ext cx="815100" cy="728700"/>
          </a:xfrm>
          <a:prstGeom prst="bentConnector3">
            <a:avLst>
              <a:gd fmla="val 49996" name="adj1"/>
            </a:avLst>
          </a:prstGeom>
          <a:noFill/>
          <a:ln cap="flat" cmpd="sng" w="9525">
            <a:solidFill>
              <a:srgbClr val="000000"/>
            </a:solidFill>
            <a:prstDash val="solid"/>
            <a:miter lim="8000"/>
            <a:headEnd len="sm" w="sm" type="none"/>
            <a:tailEnd len="med" w="med" type="triangle"/>
          </a:ln>
        </p:spPr>
      </p:cxnSp>
      <p:pic>
        <p:nvPicPr>
          <p:cNvPr id="149" name="Google Shape;149;p20"/>
          <p:cNvPicPr preferRelativeResize="0"/>
          <p:nvPr/>
        </p:nvPicPr>
        <p:blipFill rotWithShape="1">
          <a:blip r:embed="rId5">
            <a:alphaModFix/>
          </a:blip>
          <a:srcRect b="6103" l="0" r="0" t="0"/>
          <a:stretch/>
        </p:blipFill>
        <p:spPr>
          <a:xfrm>
            <a:off x="4458960" y="2388240"/>
            <a:ext cx="2574360" cy="2425680"/>
          </a:xfrm>
          <a:prstGeom prst="rect">
            <a:avLst/>
          </a:prstGeom>
          <a:noFill/>
          <a:ln>
            <a:noFill/>
          </a:ln>
        </p:spPr>
      </p:pic>
      <p:sp>
        <p:nvSpPr>
          <p:cNvPr id="150" name="Google Shape;150;p20"/>
          <p:cNvSpPr/>
          <p:nvPr/>
        </p:nvSpPr>
        <p:spPr>
          <a:xfrm>
            <a:off x="4513320" y="4868280"/>
            <a:ext cx="2709000" cy="1187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16 Channel 12 bit ADC (4 IC’s per Raspberry Pi)</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AD7490BRUZ</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1 ms throughput rate</a:t>
            </a:r>
            <a:endParaRPr b="0" i="0" sz="1800" u="none" cap="none" strike="noStrike">
              <a:solidFill>
                <a:srgbClr val="000000"/>
              </a:solidFill>
              <a:latin typeface="Arial"/>
              <a:ea typeface="Arial"/>
              <a:cs typeface="Arial"/>
              <a:sym typeface="Arial"/>
            </a:endParaRPr>
          </a:p>
        </p:txBody>
      </p:sp>
      <p:pic>
        <p:nvPicPr>
          <p:cNvPr id="151" name="Google Shape;151;p20"/>
          <p:cNvPicPr preferRelativeResize="0"/>
          <p:nvPr/>
        </p:nvPicPr>
        <p:blipFill rotWithShape="1">
          <a:blip r:embed="rId6">
            <a:alphaModFix/>
          </a:blip>
          <a:srcRect b="0" l="0" r="0" t="0"/>
          <a:stretch/>
        </p:blipFill>
        <p:spPr>
          <a:xfrm>
            <a:off x="7643520" y="2967120"/>
            <a:ext cx="2242080" cy="1479600"/>
          </a:xfrm>
          <a:prstGeom prst="rect">
            <a:avLst/>
          </a:prstGeom>
          <a:noFill/>
          <a:ln>
            <a:noFill/>
          </a:ln>
        </p:spPr>
      </p:pic>
      <p:sp>
        <p:nvSpPr>
          <p:cNvPr id="152" name="Google Shape;152;p20"/>
          <p:cNvSpPr/>
          <p:nvPr/>
        </p:nvSpPr>
        <p:spPr>
          <a:xfrm>
            <a:off x="7689240" y="1744200"/>
            <a:ext cx="2119320" cy="941400"/>
          </a:xfrm>
          <a:prstGeom prst="wedgeRectCallout">
            <a:avLst>
              <a:gd fmla="val -20833" name="adj1"/>
              <a:gd fmla="val 62500" name="adj2"/>
            </a:avLst>
          </a:prstGeom>
          <a:solidFill>
            <a:srgbClr val="FFFFFF"/>
          </a:solidFill>
          <a:ln cap="flat" cmpd="sng" w="12600">
            <a:solidFill>
              <a:srgbClr val="000000"/>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Calibri"/>
                <a:ea typeface="Calibri"/>
                <a:cs typeface="Calibri"/>
                <a:sym typeface="Calibri"/>
              </a:rPr>
              <a:t>Python code to acquire sensor data from ADC into RAM of Raspberry Pi</a:t>
            </a:r>
            <a:endParaRPr b="0" i="0" sz="1400" u="none" cap="none" strike="noStrike">
              <a:solidFill>
                <a:srgbClr val="000000"/>
              </a:solidFill>
              <a:latin typeface="Arial"/>
              <a:ea typeface="Arial"/>
              <a:cs typeface="Arial"/>
              <a:sym typeface="Arial"/>
            </a:endParaRPr>
          </a:p>
        </p:txBody>
      </p:sp>
      <p:sp>
        <p:nvSpPr>
          <p:cNvPr id="153" name="Google Shape;153;p20"/>
          <p:cNvSpPr/>
          <p:nvPr/>
        </p:nvSpPr>
        <p:spPr>
          <a:xfrm>
            <a:off x="6811920" y="3436200"/>
            <a:ext cx="771120" cy="360"/>
          </a:xfrm>
          <a:custGeom>
            <a:rect b="b" l="l" r="r" t="t"/>
            <a:pathLst>
              <a:path extrusionOk="0" h="21600" w="21600">
                <a:moveTo>
                  <a:pt x="0" y="0"/>
                </a:moveTo>
                <a:lnTo>
                  <a:pt x="21600" y="21600"/>
                </a:lnTo>
              </a:path>
            </a:pathLst>
          </a:custGeom>
          <a:noFill/>
          <a:ln cap="flat" cmpd="sng" w="12600">
            <a:solidFill>
              <a:srgbClr val="000000"/>
            </a:solidFill>
            <a:prstDash val="solid"/>
            <a:miter lim="8000"/>
            <a:headEnd len="sm" w="sm" type="none"/>
            <a:tailEnd len="med" w="med" type="triangle"/>
          </a:ln>
        </p:spPr>
      </p:sp>
      <p:sp>
        <p:nvSpPr>
          <p:cNvPr id="154" name="Google Shape;154;p20"/>
          <p:cNvSpPr/>
          <p:nvPr/>
        </p:nvSpPr>
        <p:spPr>
          <a:xfrm>
            <a:off x="10206360" y="2532600"/>
            <a:ext cx="1856160" cy="2176920"/>
          </a:xfrm>
          <a:prstGeom prst="rightArrow">
            <a:avLst>
              <a:gd fmla="val 50000" name="adj1"/>
              <a:gd fmla="val 50000" name="adj2"/>
            </a:avLst>
          </a:prstGeom>
          <a:solidFill>
            <a:srgbClr val="FFFFFF"/>
          </a:solidFill>
          <a:ln cap="flat" cmpd="sng" w="12600">
            <a:solidFill>
              <a:srgbClr val="000000"/>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Calibri"/>
                <a:ea typeface="Calibri"/>
                <a:cs typeface="Calibri"/>
                <a:sym typeface="Calibri"/>
              </a:rPr>
              <a:t>Data is sent to Cloud platform using API protocol</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a:off x="7486200" y="4447080"/>
            <a:ext cx="2446920" cy="8204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Calibri"/>
                <a:ea typeface="Calibri"/>
                <a:cs typeface="Calibri"/>
                <a:sym typeface="Calibri"/>
              </a:rPr>
              <a:t>Raspberry Pi is connected to internet using router logged into college network using designated high-bandwidth account</a:t>
            </a:r>
            <a:endParaRPr b="0" i="0" sz="1200" u="none" cap="none" strike="noStrike">
              <a:solidFill>
                <a:srgbClr val="000000"/>
              </a:solidFill>
              <a:latin typeface="Arial"/>
              <a:ea typeface="Arial"/>
              <a:cs typeface="Arial"/>
              <a:sym typeface="Arial"/>
            </a:endParaRPr>
          </a:p>
        </p:txBody>
      </p:sp>
      <p:sp>
        <p:nvSpPr>
          <p:cNvPr id="156" name="Google Shape;156;p20"/>
          <p:cNvSpPr/>
          <p:nvPr/>
        </p:nvSpPr>
        <p:spPr>
          <a:xfrm>
            <a:off x="8133840" y="5457240"/>
            <a:ext cx="1176480" cy="93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rotWithShape="1">
          <a:blip r:embed="rId7">
            <a:alphaModFix/>
          </a:blip>
          <a:srcRect b="0" l="0" r="0" t="0"/>
          <a:stretch/>
        </p:blipFill>
        <p:spPr>
          <a:xfrm>
            <a:off x="10054080" y="2322720"/>
            <a:ext cx="1091880" cy="726120"/>
          </a:xfrm>
          <a:prstGeom prst="rect">
            <a:avLst/>
          </a:prstGeom>
          <a:noFill/>
          <a:ln>
            <a:noFill/>
          </a:ln>
        </p:spPr>
      </p:pic>
      <p:pic>
        <p:nvPicPr>
          <p:cNvPr id="158" name="Google Shape;158;p20"/>
          <p:cNvPicPr preferRelativeResize="0"/>
          <p:nvPr/>
        </p:nvPicPr>
        <p:blipFill rotWithShape="1">
          <a:blip r:embed="rId8">
            <a:alphaModFix/>
          </a:blip>
          <a:srcRect b="0" l="0" r="0" t="0"/>
          <a:stretch/>
        </p:blipFill>
        <p:spPr>
          <a:xfrm>
            <a:off x="10135440" y="4231080"/>
            <a:ext cx="956520" cy="637200"/>
          </a:xfrm>
          <a:prstGeom prst="rect">
            <a:avLst/>
          </a:prstGeom>
          <a:noFill/>
          <a:ln>
            <a:noFill/>
          </a:ln>
        </p:spPr>
      </p:pic>
      <p:sp>
        <p:nvSpPr>
          <p:cNvPr id="159" name="Google Shape;159;p20"/>
          <p:cNvSpPr/>
          <p:nvPr/>
        </p:nvSpPr>
        <p:spPr>
          <a:xfrm>
            <a:off x="1172879" y="3267720"/>
            <a:ext cx="1921319"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Voltage sensors</a:t>
            </a:r>
            <a:endParaRPr b="0" i="0" sz="1800" u="none" cap="none" strike="noStrike">
              <a:solidFill>
                <a:srgbClr val="000000"/>
              </a:solidFill>
              <a:latin typeface="Arial"/>
              <a:ea typeface="Arial"/>
              <a:cs typeface="Arial"/>
              <a:sym typeface="Arial"/>
            </a:endParaRPr>
          </a:p>
        </p:txBody>
      </p:sp>
      <p:sp>
        <p:nvSpPr>
          <p:cNvPr id="160" name="Google Shape;160;p20"/>
          <p:cNvSpPr/>
          <p:nvPr/>
        </p:nvSpPr>
        <p:spPr>
          <a:xfrm>
            <a:off x="1249200" y="5422320"/>
            <a:ext cx="1844998"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Current sensors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1"/>
          <p:cNvPicPr preferRelativeResize="0"/>
          <p:nvPr/>
        </p:nvPicPr>
        <p:blipFill rotWithShape="1">
          <a:blip r:embed="rId4">
            <a:alphaModFix/>
          </a:blip>
          <a:srcRect b="0" l="0" r="0" t="0"/>
          <a:stretch/>
        </p:blipFill>
        <p:spPr>
          <a:xfrm>
            <a:off x="2414872" y="946072"/>
            <a:ext cx="7342560" cy="6219000"/>
          </a:xfrm>
          <a:prstGeom prst="rect">
            <a:avLst/>
          </a:prstGeom>
          <a:noFill/>
          <a:ln>
            <a:noFill/>
          </a:ln>
        </p:spPr>
      </p:pic>
      <p:sp>
        <p:nvSpPr>
          <p:cNvPr id="166" name="Google Shape;166;p21"/>
          <p:cNvSpPr/>
          <p:nvPr/>
        </p:nvSpPr>
        <p:spPr>
          <a:xfrm>
            <a:off x="0" y="192600"/>
            <a:ext cx="12191760" cy="7200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SETUP FOR INTERNET OF THINGS</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2"/>
          <p:cNvSpPr/>
          <p:nvPr/>
        </p:nvSpPr>
        <p:spPr>
          <a:xfrm>
            <a:off x="-26280" y="239040"/>
            <a:ext cx="12191760" cy="716400"/>
          </a:xfrm>
          <a:prstGeom prst="rect">
            <a:avLst/>
          </a:prstGeom>
          <a:solidFill>
            <a:srgbClr val="595959">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lt1"/>
                </a:solidFill>
                <a:latin typeface="Times New Roman"/>
                <a:ea typeface="Times New Roman"/>
                <a:cs typeface="Times New Roman"/>
                <a:sym typeface="Times New Roman"/>
              </a:rPr>
              <a:t>PRE-BUILT INFRASTRUCTURE</a:t>
            </a:r>
            <a:endParaRPr b="0" i="0" sz="3600" u="none" cap="none" strike="noStrike">
              <a:solidFill>
                <a:schemeClr val="lt1"/>
              </a:solidFill>
              <a:latin typeface="Arial"/>
              <a:ea typeface="Arial"/>
              <a:cs typeface="Arial"/>
              <a:sym typeface="Arial"/>
            </a:endParaRPr>
          </a:p>
        </p:txBody>
      </p:sp>
      <p:sp>
        <p:nvSpPr>
          <p:cNvPr id="172" name="Google Shape;172;p22"/>
          <p:cNvSpPr/>
          <p:nvPr/>
        </p:nvSpPr>
        <p:spPr>
          <a:xfrm>
            <a:off x="637200" y="1122120"/>
            <a:ext cx="838152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Infrastructure Created</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(Thingspeak, delay of 15 seconds, MATLAB analysis available) </a:t>
            </a:r>
            <a:endParaRPr b="0" i="0" sz="1800" u="none" cap="none" strike="noStrike">
              <a:solidFill>
                <a:schemeClr val="lt1"/>
              </a:solidFill>
              <a:latin typeface="Arial"/>
              <a:ea typeface="Arial"/>
              <a:cs typeface="Arial"/>
              <a:sym typeface="Arial"/>
            </a:endParaRPr>
          </a:p>
        </p:txBody>
      </p:sp>
      <p:pic>
        <p:nvPicPr>
          <p:cNvPr id="173" name="Google Shape;173;p22"/>
          <p:cNvPicPr preferRelativeResize="0"/>
          <p:nvPr/>
        </p:nvPicPr>
        <p:blipFill rotWithShape="1">
          <a:blip r:embed="rId4">
            <a:alphaModFix/>
          </a:blip>
          <a:srcRect b="8633" l="0" r="0" t="0"/>
          <a:stretch/>
        </p:blipFill>
        <p:spPr>
          <a:xfrm>
            <a:off x="0" y="1934640"/>
            <a:ext cx="6587640" cy="3783240"/>
          </a:xfrm>
          <a:prstGeom prst="rect">
            <a:avLst/>
          </a:prstGeom>
          <a:noFill/>
          <a:ln>
            <a:noFill/>
          </a:ln>
        </p:spPr>
      </p:pic>
      <p:pic>
        <p:nvPicPr>
          <p:cNvPr id="174" name="Google Shape;174;p22"/>
          <p:cNvPicPr preferRelativeResize="0"/>
          <p:nvPr/>
        </p:nvPicPr>
        <p:blipFill rotWithShape="1">
          <a:blip r:embed="rId5">
            <a:alphaModFix/>
          </a:blip>
          <a:srcRect b="5095" l="0" r="0" t="1364"/>
          <a:stretch/>
        </p:blipFill>
        <p:spPr>
          <a:xfrm>
            <a:off x="5545440" y="1934640"/>
            <a:ext cx="6619680" cy="4299480"/>
          </a:xfrm>
          <a:prstGeom prst="rect">
            <a:avLst/>
          </a:prstGeom>
          <a:noFill/>
          <a:ln>
            <a:noFill/>
          </a:ln>
        </p:spPr>
      </p:pic>
      <p:sp>
        <p:nvSpPr>
          <p:cNvPr id="175" name="Google Shape;175;p22"/>
          <p:cNvSpPr/>
          <p:nvPr/>
        </p:nvSpPr>
        <p:spPr>
          <a:xfrm>
            <a:off x="0" y="5622587"/>
            <a:ext cx="5661498" cy="6128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